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00" r:id="rId2"/>
    <p:sldId id="299" r:id="rId3"/>
    <p:sldId id="297" r:id="rId4"/>
    <p:sldId id="268" r:id="rId5"/>
    <p:sldId id="291" r:id="rId6"/>
    <p:sldId id="301" r:id="rId7"/>
    <p:sldId id="302" r:id="rId8"/>
    <p:sldId id="303" r:id="rId9"/>
    <p:sldId id="304" r:id="rId10"/>
    <p:sldId id="305" r:id="rId11"/>
  </p:sldIdLst>
  <p:sldSz cx="12192000" cy="6858000"/>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96" userDrawn="1">
          <p15:clr>
            <a:srgbClr val="A4A3A4"/>
          </p15:clr>
        </p15:guide>
        <p15:guide id="2" orient="horz" pos="1080" userDrawn="1">
          <p15:clr>
            <a:srgbClr val="A4A3A4"/>
          </p15:clr>
        </p15:guide>
        <p15:guide id="3" pos="188" userDrawn="1">
          <p15:clr>
            <a:srgbClr val="A4A3A4"/>
          </p15:clr>
        </p15:guide>
        <p15:guide id="4" pos="75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a:srgbClr val="777777"/>
    <a:srgbClr val="B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206" autoAdjust="0"/>
    <p:restoredTop sz="86182" autoAdjust="0"/>
  </p:normalViewPr>
  <p:slideViewPr>
    <p:cSldViewPr snapToGrid="0">
      <p:cViewPr varScale="1">
        <p:scale>
          <a:sx n="88" d="100"/>
          <a:sy n="88" d="100"/>
        </p:scale>
        <p:origin x="222" y="78"/>
      </p:cViewPr>
      <p:guideLst>
        <p:guide orient="horz" pos="996"/>
        <p:guide orient="horz" pos="1080"/>
        <p:guide pos="188"/>
        <p:guide pos="7541"/>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snapToGrid="0">
      <p:cViewPr varScale="1">
        <p:scale>
          <a:sx n="77" d="100"/>
          <a:sy n="77" d="100"/>
        </p:scale>
        <p:origin x="-2094"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546B0A-2605-484F-BCBE-EA0EA6D8BE96}"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fr-CH"/>
        </a:p>
      </dgm:t>
    </dgm:pt>
    <dgm:pt modelId="{44E6ABDE-B435-49FF-B4CB-D1E2990F1678}">
      <dgm:prSet phldrT="[Texte]" custT="1"/>
      <dgm:spPr/>
      <dgm:t>
        <a:bodyPr/>
        <a:lstStyle/>
        <a:p>
          <a:r>
            <a:rPr lang="fr-CH" sz="2400" b="1" dirty="0" smtClean="0"/>
            <a:t>Âge et chimiothérapie</a:t>
          </a:r>
        </a:p>
      </dgm:t>
    </dgm:pt>
    <dgm:pt modelId="{0E309107-DB41-4271-B68F-9F968E10FFDC}" type="parTrans" cxnId="{5A486091-1D91-46D5-BF80-5FB9D6F5B41F}">
      <dgm:prSet/>
      <dgm:spPr/>
      <dgm:t>
        <a:bodyPr/>
        <a:lstStyle/>
        <a:p>
          <a:endParaRPr lang="fr-CH" sz="1800"/>
        </a:p>
      </dgm:t>
    </dgm:pt>
    <dgm:pt modelId="{8843B237-8639-4FF9-A547-8A75D6CBA9A4}" type="sibTrans" cxnId="{5A486091-1D91-46D5-BF80-5FB9D6F5B41F}">
      <dgm:prSet/>
      <dgm:spPr/>
      <dgm:t>
        <a:bodyPr/>
        <a:lstStyle/>
        <a:p>
          <a:endParaRPr lang="fr-CH" sz="1800"/>
        </a:p>
      </dgm:t>
    </dgm:pt>
    <dgm:pt modelId="{5BA54A3E-9381-42F1-B724-83725459D4B0}">
      <dgm:prSet phldrT="[Texte]" custT="1"/>
      <dgm:spPr/>
      <dgm:t>
        <a:bodyPr/>
        <a:lstStyle/>
        <a:p>
          <a:r>
            <a:rPr lang="fr-CH" sz="1800" dirty="0" smtClean="0"/>
            <a:t>Entrée dans la vieillesse</a:t>
          </a:r>
          <a:endParaRPr lang="fr-CH" sz="1800" dirty="0"/>
        </a:p>
      </dgm:t>
    </dgm:pt>
    <dgm:pt modelId="{4871351D-AEBB-4E5D-AD56-BA930A8B2F16}" type="parTrans" cxnId="{6C626871-96E0-4DC1-AB4E-36F4B47C9FCC}">
      <dgm:prSet/>
      <dgm:spPr/>
      <dgm:t>
        <a:bodyPr/>
        <a:lstStyle/>
        <a:p>
          <a:endParaRPr lang="fr-CH" sz="1800"/>
        </a:p>
      </dgm:t>
    </dgm:pt>
    <dgm:pt modelId="{567876BB-3A4A-404F-BA02-55B74FC3C3F2}" type="sibTrans" cxnId="{6C626871-96E0-4DC1-AB4E-36F4B47C9FCC}">
      <dgm:prSet/>
      <dgm:spPr/>
      <dgm:t>
        <a:bodyPr/>
        <a:lstStyle/>
        <a:p>
          <a:endParaRPr lang="fr-CH" sz="1800"/>
        </a:p>
      </dgm:t>
    </dgm:pt>
    <dgm:pt modelId="{0B797E42-44AD-4A2B-AF99-688E76C60172}">
      <dgm:prSet phldrT="[Texte]" custT="1"/>
      <dgm:spPr/>
      <dgm:t>
        <a:bodyPr/>
        <a:lstStyle/>
        <a:p>
          <a:r>
            <a:rPr lang="fr-CH" sz="1800" dirty="0" smtClean="0"/>
            <a:t>Déplacements</a:t>
          </a:r>
          <a:endParaRPr lang="fr-CH" sz="1800" dirty="0"/>
        </a:p>
      </dgm:t>
    </dgm:pt>
    <dgm:pt modelId="{EA064BEC-4812-4CEC-972B-DBF7DEA35A5B}" type="parTrans" cxnId="{6D3AFEF8-751C-4644-BF78-C4968ED0861E}">
      <dgm:prSet/>
      <dgm:spPr/>
      <dgm:t>
        <a:bodyPr/>
        <a:lstStyle/>
        <a:p>
          <a:endParaRPr lang="fr-CH" sz="1800"/>
        </a:p>
      </dgm:t>
    </dgm:pt>
    <dgm:pt modelId="{8E4B3F4E-5A67-4EC2-95BB-8E4ED9ABEBDC}" type="sibTrans" cxnId="{6D3AFEF8-751C-4644-BF78-C4968ED0861E}">
      <dgm:prSet/>
      <dgm:spPr/>
      <dgm:t>
        <a:bodyPr/>
        <a:lstStyle/>
        <a:p>
          <a:endParaRPr lang="fr-CH" sz="1800"/>
        </a:p>
      </dgm:t>
    </dgm:pt>
    <dgm:pt modelId="{EA4F8BD7-49D3-4E1B-9F18-A37E26612149}">
      <dgm:prSet phldrT="[Texte]" custT="1"/>
      <dgm:spPr/>
      <dgm:t>
        <a:bodyPr/>
        <a:lstStyle/>
        <a:p>
          <a:r>
            <a:rPr lang="fr-CH" sz="2400" b="1" dirty="0" smtClean="0"/>
            <a:t>Chimiothérapie</a:t>
          </a:r>
          <a:r>
            <a:rPr lang="fr-CH" sz="2400" dirty="0" smtClean="0"/>
            <a:t> </a:t>
          </a:r>
          <a:r>
            <a:rPr lang="fr-CH" sz="2400" b="1" dirty="0" smtClean="0"/>
            <a:t>orale</a:t>
          </a:r>
          <a:endParaRPr lang="fr-CH" sz="2400" b="1" dirty="0"/>
        </a:p>
      </dgm:t>
    </dgm:pt>
    <dgm:pt modelId="{79E1ADDC-434E-4E41-8B32-3ABD2EAE36C5}" type="parTrans" cxnId="{BF5A1722-AF5A-4ADD-944A-2D1EE0F4CBBA}">
      <dgm:prSet/>
      <dgm:spPr/>
      <dgm:t>
        <a:bodyPr/>
        <a:lstStyle/>
        <a:p>
          <a:endParaRPr lang="fr-CH" sz="1800"/>
        </a:p>
      </dgm:t>
    </dgm:pt>
    <dgm:pt modelId="{CAC970F4-825D-4D42-B951-9C2B170EC8C8}" type="sibTrans" cxnId="{BF5A1722-AF5A-4ADD-944A-2D1EE0F4CBBA}">
      <dgm:prSet/>
      <dgm:spPr/>
      <dgm:t>
        <a:bodyPr/>
        <a:lstStyle/>
        <a:p>
          <a:endParaRPr lang="fr-CH" sz="1800"/>
        </a:p>
      </dgm:t>
    </dgm:pt>
    <dgm:pt modelId="{4D1D022A-84D3-4288-B85A-75751130ED70}">
      <dgm:prSet phldrT="[Texte]" custT="1"/>
      <dgm:spPr/>
      <dgm:t>
        <a:bodyPr/>
        <a:lstStyle/>
        <a:p>
          <a:r>
            <a:rPr lang="fr-CH" sz="1800" dirty="0" smtClean="0"/>
            <a:t>Envahit                  le quotidien           </a:t>
          </a:r>
          <a:endParaRPr lang="fr-CH" sz="1800" dirty="0"/>
        </a:p>
      </dgm:t>
    </dgm:pt>
    <dgm:pt modelId="{A2191AEE-9F9C-4D74-BFDF-8E0FBE844976}" type="parTrans" cxnId="{E5092F3F-AAD8-4702-8ED4-45761805DD8E}">
      <dgm:prSet/>
      <dgm:spPr/>
      <dgm:t>
        <a:bodyPr/>
        <a:lstStyle/>
        <a:p>
          <a:endParaRPr lang="fr-CH" sz="1800"/>
        </a:p>
      </dgm:t>
    </dgm:pt>
    <dgm:pt modelId="{49F45BAE-E0B7-49F2-B63C-3C4FC206494E}" type="sibTrans" cxnId="{E5092F3F-AAD8-4702-8ED4-45761805DD8E}">
      <dgm:prSet/>
      <dgm:spPr/>
      <dgm:t>
        <a:bodyPr/>
        <a:lstStyle/>
        <a:p>
          <a:endParaRPr lang="fr-CH" sz="1800"/>
        </a:p>
      </dgm:t>
    </dgm:pt>
    <dgm:pt modelId="{8CA07508-FA4A-4FC9-9C92-EFA4BAC01FA9}">
      <dgm:prSet phldrT="[Texte]" custT="1"/>
      <dgm:spPr/>
      <dgm:t>
        <a:bodyPr/>
        <a:lstStyle/>
        <a:p>
          <a:r>
            <a:rPr lang="fr-CH" sz="1800" dirty="0" smtClean="0"/>
            <a:t>Augmente la responsabilité</a:t>
          </a:r>
          <a:endParaRPr lang="fr-CH" sz="1800" dirty="0"/>
        </a:p>
      </dgm:t>
    </dgm:pt>
    <dgm:pt modelId="{9D3F1D22-96CC-4F72-9C95-32E13A5ABE3B}" type="parTrans" cxnId="{6224C393-A411-4718-9AE5-0BC3A3CF5F10}">
      <dgm:prSet/>
      <dgm:spPr/>
      <dgm:t>
        <a:bodyPr/>
        <a:lstStyle/>
        <a:p>
          <a:endParaRPr lang="fr-CH" sz="1800"/>
        </a:p>
      </dgm:t>
    </dgm:pt>
    <dgm:pt modelId="{6DAD7B62-8982-4017-B171-B297F4ABF316}" type="sibTrans" cxnId="{6224C393-A411-4718-9AE5-0BC3A3CF5F10}">
      <dgm:prSet/>
      <dgm:spPr/>
      <dgm:t>
        <a:bodyPr/>
        <a:lstStyle/>
        <a:p>
          <a:endParaRPr lang="fr-CH" sz="1800"/>
        </a:p>
      </dgm:t>
    </dgm:pt>
    <dgm:pt modelId="{3C40B797-7799-46F6-9B06-46A075C8ED2A}">
      <dgm:prSet phldrT="[Texte]" custT="1"/>
      <dgm:spPr/>
      <dgm:t>
        <a:bodyPr/>
        <a:lstStyle/>
        <a:p>
          <a:endParaRPr lang="fr-CH" sz="1800" dirty="0"/>
        </a:p>
      </dgm:t>
    </dgm:pt>
    <dgm:pt modelId="{0F2A1601-8D40-4101-B7A3-F1E2A2858AD9}" type="parTrans" cxnId="{F9DDA661-FC5D-459B-9207-0C7F4EDB4299}">
      <dgm:prSet/>
      <dgm:spPr/>
      <dgm:t>
        <a:bodyPr/>
        <a:lstStyle/>
        <a:p>
          <a:endParaRPr lang="fr-CH" sz="1800"/>
        </a:p>
      </dgm:t>
    </dgm:pt>
    <dgm:pt modelId="{E55C52B6-916C-4D98-9008-35832BF9E6D2}" type="sibTrans" cxnId="{F9DDA661-FC5D-459B-9207-0C7F4EDB4299}">
      <dgm:prSet/>
      <dgm:spPr/>
      <dgm:t>
        <a:bodyPr/>
        <a:lstStyle/>
        <a:p>
          <a:endParaRPr lang="fr-CH" sz="1800"/>
        </a:p>
      </dgm:t>
    </dgm:pt>
    <dgm:pt modelId="{29CAA2DE-F068-44C1-9CDF-71490A93E143}">
      <dgm:prSet phldrT="[Texte]" custT="1"/>
      <dgm:spPr/>
      <dgm:t>
        <a:bodyPr/>
        <a:lstStyle/>
        <a:p>
          <a:endParaRPr lang="fr-CH" sz="1800" dirty="0"/>
        </a:p>
      </dgm:t>
    </dgm:pt>
    <dgm:pt modelId="{B05446C8-094B-451B-8033-F11E7C5E3404}" type="parTrans" cxnId="{CDD6D4AB-ECE2-4D7C-815B-1B5DF6ECF281}">
      <dgm:prSet/>
      <dgm:spPr/>
      <dgm:t>
        <a:bodyPr/>
        <a:lstStyle/>
        <a:p>
          <a:endParaRPr lang="fr-CH" sz="1800"/>
        </a:p>
      </dgm:t>
    </dgm:pt>
    <dgm:pt modelId="{A1988990-67A5-4E6F-B112-6DF8A48517AF}" type="sibTrans" cxnId="{CDD6D4AB-ECE2-4D7C-815B-1B5DF6ECF281}">
      <dgm:prSet/>
      <dgm:spPr/>
      <dgm:t>
        <a:bodyPr/>
        <a:lstStyle/>
        <a:p>
          <a:endParaRPr lang="fr-CH" sz="1800"/>
        </a:p>
      </dgm:t>
    </dgm:pt>
    <dgm:pt modelId="{9E2690B3-CCC1-4BEE-828A-7CEAE964CFD4}">
      <dgm:prSet phldrT="[Texte]" custT="1"/>
      <dgm:spPr/>
      <dgm:t>
        <a:bodyPr/>
        <a:lstStyle/>
        <a:p>
          <a:r>
            <a:rPr lang="en-US" sz="1000" b="1" dirty="0" smtClean="0"/>
            <a:t>Bull Cancer 2006 ; 93 : 407-414</a:t>
          </a:r>
          <a:endParaRPr lang="fr-CH" sz="1000" b="1" dirty="0"/>
        </a:p>
      </dgm:t>
    </dgm:pt>
    <dgm:pt modelId="{2DD98297-CADA-45B0-B9F5-33A181FD0304}" type="parTrans" cxnId="{4FCA0254-18BB-4B0F-B795-FF1E07325EA4}">
      <dgm:prSet/>
      <dgm:spPr/>
      <dgm:t>
        <a:bodyPr/>
        <a:lstStyle/>
        <a:p>
          <a:endParaRPr lang="fr-CH" sz="1800"/>
        </a:p>
      </dgm:t>
    </dgm:pt>
    <dgm:pt modelId="{BEB13D0A-3376-489B-A403-39AF5286B5D0}" type="sibTrans" cxnId="{4FCA0254-18BB-4B0F-B795-FF1E07325EA4}">
      <dgm:prSet/>
      <dgm:spPr/>
      <dgm:t>
        <a:bodyPr/>
        <a:lstStyle/>
        <a:p>
          <a:endParaRPr lang="fr-CH" sz="1800"/>
        </a:p>
      </dgm:t>
    </dgm:pt>
    <dgm:pt modelId="{76AE3937-0506-4839-BBF7-B0F12054ECFD}">
      <dgm:prSet phldrT="[Texte]" custT="1"/>
      <dgm:spPr/>
      <dgm:t>
        <a:bodyPr/>
        <a:lstStyle/>
        <a:p>
          <a:endParaRPr lang="fr-CH" sz="1800" dirty="0"/>
        </a:p>
      </dgm:t>
    </dgm:pt>
    <dgm:pt modelId="{6BA89187-7BC9-4F29-9F59-4014C7565193}" type="parTrans" cxnId="{C0B47311-7924-4F86-AC6B-9681B8A4D680}">
      <dgm:prSet/>
      <dgm:spPr/>
      <dgm:t>
        <a:bodyPr/>
        <a:lstStyle/>
        <a:p>
          <a:endParaRPr lang="fr-CH" sz="1800"/>
        </a:p>
      </dgm:t>
    </dgm:pt>
    <dgm:pt modelId="{AA41666B-9441-4647-A9E6-F1198F77ED62}" type="sibTrans" cxnId="{C0B47311-7924-4F86-AC6B-9681B8A4D680}">
      <dgm:prSet/>
      <dgm:spPr/>
      <dgm:t>
        <a:bodyPr/>
        <a:lstStyle/>
        <a:p>
          <a:endParaRPr lang="fr-CH" sz="1800"/>
        </a:p>
      </dgm:t>
    </dgm:pt>
    <dgm:pt modelId="{4B3AA296-BD10-457A-9F23-470AB0875274}">
      <dgm:prSet phldrT="[Texte]" custT="1"/>
      <dgm:spPr/>
      <dgm:t>
        <a:bodyPr/>
        <a:lstStyle/>
        <a:p>
          <a:r>
            <a:rPr lang="pt-BR" sz="1000" b="1" dirty="0" smtClean="0"/>
            <a:t>J Oncogériatr 2012; 3 : 317-24</a:t>
          </a:r>
          <a:endParaRPr lang="fr-CH" sz="1000" b="1" dirty="0"/>
        </a:p>
      </dgm:t>
    </dgm:pt>
    <dgm:pt modelId="{2305698B-6BFF-4C6C-9830-97D2D8BD379C}" type="parTrans" cxnId="{F657F425-E5EB-4203-A497-12E87AA1745D}">
      <dgm:prSet/>
      <dgm:spPr/>
      <dgm:t>
        <a:bodyPr/>
        <a:lstStyle/>
        <a:p>
          <a:endParaRPr lang="fr-CH" sz="1800"/>
        </a:p>
      </dgm:t>
    </dgm:pt>
    <dgm:pt modelId="{F610E367-349F-497C-AB07-164879E5D10D}" type="sibTrans" cxnId="{F657F425-E5EB-4203-A497-12E87AA1745D}">
      <dgm:prSet/>
      <dgm:spPr/>
      <dgm:t>
        <a:bodyPr/>
        <a:lstStyle/>
        <a:p>
          <a:endParaRPr lang="fr-CH" sz="1800"/>
        </a:p>
      </dgm:t>
    </dgm:pt>
    <dgm:pt modelId="{93C5005A-2379-426F-BD1F-BE34A0AA1294}">
      <dgm:prSet phldrT="[Texte]" custT="1"/>
      <dgm:spPr/>
      <dgm:t>
        <a:bodyPr/>
        <a:lstStyle/>
        <a:p>
          <a:endParaRPr lang="fr-CH" sz="1800" dirty="0"/>
        </a:p>
      </dgm:t>
    </dgm:pt>
    <dgm:pt modelId="{A8A9E36E-2ADE-4A3F-89B7-A9421A7E2630}">
      <dgm:prSet phldrT="[Texte]" custT="1"/>
      <dgm:spPr/>
      <dgm:t>
        <a:bodyPr/>
        <a:lstStyle/>
        <a:p>
          <a:r>
            <a:rPr lang="fr-CH" sz="1800" dirty="0" smtClean="0"/>
            <a:t>La qualité de vie prime</a:t>
          </a:r>
          <a:endParaRPr lang="fr-CH" sz="1800" dirty="0"/>
        </a:p>
      </dgm:t>
    </dgm:pt>
    <dgm:pt modelId="{798F7828-754C-4923-A466-1652B3971C0F}">
      <dgm:prSet phldrT="[Texte]" custT="1"/>
      <dgm:spPr/>
      <dgm:t>
        <a:bodyPr/>
        <a:lstStyle/>
        <a:p>
          <a:endParaRPr lang="fr-CH" sz="1800" dirty="0"/>
        </a:p>
      </dgm:t>
    </dgm:pt>
    <dgm:pt modelId="{D184A79B-8B66-4749-8206-6B9A82D436F6}">
      <dgm:prSet phldrT="[Texte]" custT="1"/>
      <dgm:spPr/>
      <dgm:t>
        <a:bodyPr/>
        <a:lstStyle/>
        <a:p>
          <a:r>
            <a:rPr lang="fr-CH" sz="1800" dirty="0" smtClean="0"/>
            <a:t>Le parcours s’allonge</a:t>
          </a:r>
          <a:endParaRPr lang="fr-CH" sz="1800" dirty="0"/>
        </a:p>
      </dgm:t>
    </dgm:pt>
    <dgm:pt modelId="{928E305E-DD9B-4C97-B83B-4FE91C26FC1F}">
      <dgm:prSet phldrT="[Texte]" custT="1"/>
      <dgm:spPr/>
      <dgm:t>
        <a:bodyPr/>
        <a:lstStyle/>
        <a:p>
          <a:r>
            <a:rPr lang="fr-CH" sz="1000" b="1" dirty="0" smtClean="0"/>
            <a:t>Bull </a:t>
          </a:r>
          <a:r>
            <a:rPr lang="fr-CH" sz="1000" b="1" dirty="0" err="1" smtClean="0"/>
            <a:t>méd</a:t>
          </a:r>
          <a:r>
            <a:rPr lang="fr-CH" sz="1000" b="1" dirty="0" smtClean="0"/>
            <a:t> suisses 2015;96:94–97</a:t>
          </a:r>
          <a:endParaRPr lang="fr-CH" sz="1000" b="1" dirty="0"/>
        </a:p>
      </dgm:t>
    </dgm:pt>
    <dgm:pt modelId="{12BDEA59-3C04-4517-B480-BAE8A80BDA5D}">
      <dgm:prSet phldrT="[Texte]" custT="1"/>
      <dgm:spPr/>
      <dgm:t>
        <a:bodyPr/>
        <a:lstStyle/>
        <a:p>
          <a:r>
            <a:rPr lang="fr-CH" sz="2400" b="1" dirty="0" smtClean="0"/>
            <a:t>Traitements</a:t>
          </a:r>
          <a:r>
            <a:rPr lang="fr-CH" sz="2400" dirty="0" smtClean="0"/>
            <a:t> </a:t>
          </a:r>
          <a:r>
            <a:rPr lang="fr-CH" sz="2400" b="1" dirty="0" smtClean="0"/>
            <a:t>palliatifs</a:t>
          </a:r>
        </a:p>
      </dgm:t>
    </dgm:pt>
    <dgm:pt modelId="{29103AE4-8DFE-4D34-A46D-829FFE1B1F3A}" type="sibTrans" cxnId="{0A973713-1AC4-413D-8239-8B08D794FA6B}">
      <dgm:prSet/>
      <dgm:spPr/>
      <dgm:t>
        <a:bodyPr/>
        <a:lstStyle/>
        <a:p>
          <a:endParaRPr lang="fr-CH" sz="1800"/>
        </a:p>
      </dgm:t>
    </dgm:pt>
    <dgm:pt modelId="{485FC394-3202-401A-B0B1-EBBFB1CE4621}" type="parTrans" cxnId="{0A973713-1AC4-413D-8239-8B08D794FA6B}">
      <dgm:prSet/>
      <dgm:spPr/>
      <dgm:t>
        <a:bodyPr/>
        <a:lstStyle/>
        <a:p>
          <a:endParaRPr lang="fr-CH" sz="1800"/>
        </a:p>
      </dgm:t>
    </dgm:pt>
    <dgm:pt modelId="{674C7DB8-2808-4DFD-B3C5-A997E69EE837}" type="sibTrans" cxnId="{774C40AA-95FB-4801-849F-94F6430700A7}">
      <dgm:prSet/>
      <dgm:spPr/>
      <dgm:t>
        <a:bodyPr/>
        <a:lstStyle/>
        <a:p>
          <a:endParaRPr lang="fr-CH"/>
        </a:p>
      </dgm:t>
    </dgm:pt>
    <dgm:pt modelId="{8927681F-8526-4FC1-B839-DFF7282AC763}" type="parTrans" cxnId="{774C40AA-95FB-4801-849F-94F6430700A7}">
      <dgm:prSet/>
      <dgm:spPr/>
      <dgm:t>
        <a:bodyPr/>
        <a:lstStyle/>
        <a:p>
          <a:endParaRPr lang="fr-CH"/>
        </a:p>
      </dgm:t>
    </dgm:pt>
    <dgm:pt modelId="{27EFF616-21C3-43A9-B4B5-FEC3A8C28C13}" type="sibTrans" cxnId="{5E1924AF-B128-41A1-AD51-7004607DB11C}">
      <dgm:prSet/>
      <dgm:spPr/>
      <dgm:t>
        <a:bodyPr/>
        <a:lstStyle/>
        <a:p>
          <a:endParaRPr lang="fr-CH" sz="1800"/>
        </a:p>
      </dgm:t>
    </dgm:pt>
    <dgm:pt modelId="{DC1CDE20-D98F-4AF8-A05A-36C55B13AFAF}" type="parTrans" cxnId="{5E1924AF-B128-41A1-AD51-7004607DB11C}">
      <dgm:prSet/>
      <dgm:spPr/>
      <dgm:t>
        <a:bodyPr/>
        <a:lstStyle/>
        <a:p>
          <a:endParaRPr lang="fr-CH" sz="1800"/>
        </a:p>
      </dgm:t>
    </dgm:pt>
    <dgm:pt modelId="{33B7FFFD-EAEA-4E35-BE64-7FE313C379E7}" type="sibTrans" cxnId="{9206AE12-F970-4C8C-900D-C3BE4A8DAC6A}">
      <dgm:prSet/>
      <dgm:spPr/>
      <dgm:t>
        <a:bodyPr/>
        <a:lstStyle/>
        <a:p>
          <a:endParaRPr lang="fr-CH" sz="1800"/>
        </a:p>
      </dgm:t>
    </dgm:pt>
    <dgm:pt modelId="{37C40EF0-3CA9-4514-9B69-7BC2D1B4168E}" type="parTrans" cxnId="{9206AE12-F970-4C8C-900D-C3BE4A8DAC6A}">
      <dgm:prSet/>
      <dgm:spPr/>
      <dgm:t>
        <a:bodyPr/>
        <a:lstStyle/>
        <a:p>
          <a:endParaRPr lang="fr-CH" sz="1800"/>
        </a:p>
      </dgm:t>
    </dgm:pt>
    <dgm:pt modelId="{7535C53A-9259-430C-B5B3-8BF7CE4D9160}" type="sibTrans" cxnId="{095EA2BC-86B1-49E7-847E-C79D9A5DA6CB}">
      <dgm:prSet/>
      <dgm:spPr/>
      <dgm:t>
        <a:bodyPr/>
        <a:lstStyle/>
        <a:p>
          <a:endParaRPr lang="fr-CH" sz="1800"/>
        </a:p>
      </dgm:t>
    </dgm:pt>
    <dgm:pt modelId="{A716835D-4F8A-4514-9009-2AC5BF8A1F31}" type="parTrans" cxnId="{095EA2BC-86B1-49E7-847E-C79D9A5DA6CB}">
      <dgm:prSet/>
      <dgm:spPr/>
      <dgm:t>
        <a:bodyPr/>
        <a:lstStyle/>
        <a:p>
          <a:endParaRPr lang="fr-CH" sz="1800"/>
        </a:p>
      </dgm:t>
    </dgm:pt>
    <dgm:pt modelId="{F0B11808-DC8F-42A8-AC66-BE24AFAF6F7A}" type="sibTrans" cxnId="{59BC491C-5D12-46D0-933F-B03E6B80F616}">
      <dgm:prSet/>
      <dgm:spPr/>
      <dgm:t>
        <a:bodyPr/>
        <a:lstStyle/>
        <a:p>
          <a:endParaRPr lang="fr-CH" sz="1800"/>
        </a:p>
      </dgm:t>
    </dgm:pt>
    <dgm:pt modelId="{6F1628FD-6CC7-4B89-8B86-2C7D9177BDCD}" type="parTrans" cxnId="{59BC491C-5D12-46D0-933F-B03E6B80F616}">
      <dgm:prSet/>
      <dgm:spPr/>
      <dgm:t>
        <a:bodyPr/>
        <a:lstStyle/>
        <a:p>
          <a:endParaRPr lang="fr-CH" sz="1800"/>
        </a:p>
      </dgm:t>
    </dgm:pt>
    <dgm:pt modelId="{EACAECBD-173A-4727-AC19-68581457709E}">
      <dgm:prSet phldrT="[Texte]" custT="1"/>
      <dgm:spPr/>
      <dgm:t>
        <a:bodyPr/>
        <a:lstStyle/>
        <a:p>
          <a:endParaRPr lang="fr-CH" sz="1000" b="1" dirty="0"/>
        </a:p>
      </dgm:t>
    </dgm:pt>
    <dgm:pt modelId="{53ADA2FA-B1AA-41EC-8A2E-0EFBB5579161}" type="parTrans" cxnId="{C12E5D9B-1592-46CB-A0BE-839794B077B6}">
      <dgm:prSet/>
      <dgm:spPr/>
      <dgm:t>
        <a:bodyPr/>
        <a:lstStyle/>
        <a:p>
          <a:endParaRPr lang="fr-FR"/>
        </a:p>
      </dgm:t>
    </dgm:pt>
    <dgm:pt modelId="{21B27EF5-1840-496B-8D1D-C51A4C2359BC}" type="sibTrans" cxnId="{C12E5D9B-1592-46CB-A0BE-839794B077B6}">
      <dgm:prSet/>
      <dgm:spPr/>
      <dgm:t>
        <a:bodyPr/>
        <a:lstStyle/>
        <a:p>
          <a:endParaRPr lang="fr-FR"/>
        </a:p>
      </dgm:t>
    </dgm:pt>
    <dgm:pt modelId="{35FA81AF-760E-43BC-8D7F-31C42F266C2B}">
      <dgm:prSet phldrT="[Texte]" custT="1"/>
      <dgm:spPr/>
      <dgm:t>
        <a:bodyPr/>
        <a:lstStyle/>
        <a:p>
          <a:endParaRPr lang="fr-CH" sz="1000" b="1" dirty="0"/>
        </a:p>
      </dgm:t>
    </dgm:pt>
    <dgm:pt modelId="{165F252A-5B4F-4374-AEB5-0C2D9DE93C5F}" type="parTrans" cxnId="{C14A6EE1-350F-43EF-AC93-37AA3D765416}">
      <dgm:prSet/>
      <dgm:spPr/>
      <dgm:t>
        <a:bodyPr/>
        <a:lstStyle/>
        <a:p>
          <a:endParaRPr lang="fr-FR"/>
        </a:p>
      </dgm:t>
    </dgm:pt>
    <dgm:pt modelId="{D4554E70-1658-4D95-BE67-4FE2327190D1}" type="sibTrans" cxnId="{C14A6EE1-350F-43EF-AC93-37AA3D765416}">
      <dgm:prSet/>
      <dgm:spPr/>
      <dgm:t>
        <a:bodyPr/>
        <a:lstStyle/>
        <a:p>
          <a:endParaRPr lang="fr-FR"/>
        </a:p>
      </dgm:t>
    </dgm:pt>
    <dgm:pt modelId="{A4A4EA9B-5E2B-4B9F-84DC-5E026C6652DB}">
      <dgm:prSet phldrT="[Texte]" custT="1"/>
      <dgm:spPr/>
      <dgm:t>
        <a:bodyPr/>
        <a:lstStyle/>
        <a:p>
          <a:endParaRPr lang="fr-CH" sz="1000" b="1" dirty="0"/>
        </a:p>
      </dgm:t>
    </dgm:pt>
    <dgm:pt modelId="{9B34495F-A0DD-4B54-81CB-81C591542804}" type="parTrans" cxnId="{BCCA3EDE-E376-4EC8-BEB9-EDA45D970A9C}">
      <dgm:prSet/>
      <dgm:spPr/>
      <dgm:t>
        <a:bodyPr/>
        <a:lstStyle/>
        <a:p>
          <a:endParaRPr lang="fr-FR"/>
        </a:p>
      </dgm:t>
    </dgm:pt>
    <dgm:pt modelId="{A52FD46A-DD7A-45B5-B535-10C35DAA3D1F}" type="sibTrans" cxnId="{BCCA3EDE-E376-4EC8-BEB9-EDA45D970A9C}">
      <dgm:prSet/>
      <dgm:spPr/>
      <dgm:t>
        <a:bodyPr/>
        <a:lstStyle/>
        <a:p>
          <a:endParaRPr lang="fr-FR"/>
        </a:p>
      </dgm:t>
    </dgm:pt>
    <dgm:pt modelId="{A0F20AD2-ACD0-463C-84BB-B13F65EE9DE4}">
      <dgm:prSet phldrT="[Texte]" custT="1"/>
      <dgm:spPr/>
      <dgm:t>
        <a:bodyPr/>
        <a:lstStyle/>
        <a:p>
          <a:endParaRPr lang="fr-CH" sz="1000" b="1" dirty="0"/>
        </a:p>
      </dgm:t>
    </dgm:pt>
    <dgm:pt modelId="{9F0DD657-476A-4858-8DCE-FECDA8041528}" type="parTrans" cxnId="{5499740A-D132-4133-AE3D-D3F55712A27B}">
      <dgm:prSet/>
      <dgm:spPr/>
      <dgm:t>
        <a:bodyPr/>
        <a:lstStyle/>
        <a:p>
          <a:endParaRPr lang="fr-FR"/>
        </a:p>
      </dgm:t>
    </dgm:pt>
    <dgm:pt modelId="{FA6293FA-D6D2-42DB-BD05-0F4B9CB04551}" type="sibTrans" cxnId="{5499740A-D132-4133-AE3D-D3F55712A27B}">
      <dgm:prSet/>
      <dgm:spPr/>
      <dgm:t>
        <a:bodyPr/>
        <a:lstStyle/>
        <a:p>
          <a:endParaRPr lang="fr-FR"/>
        </a:p>
      </dgm:t>
    </dgm:pt>
    <dgm:pt modelId="{595A2A04-001A-47E6-A405-F2795DED553A}" type="pres">
      <dgm:prSet presAssocID="{02546B0A-2605-484F-BCBE-EA0EA6D8BE96}" presName="Name0" presStyleCnt="0">
        <dgm:presLayoutVars>
          <dgm:dir/>
          <dgm:resizeHandles val="exact"/>
        </dgm:presLayoutVars>
      </dgm:prSet>
      <dgm:spPr/>
      <dgm:t>
        <a:bodyPr/>
        <a:lstStyle/>
        <a:p>
          <a:endParaRPr lang="fr-CH"/>
        </a:p>
      </dgm:t>
    </dgm:pt>
    <dgm:pt modelId="{2403B75C-7CEF-4B3D-B0EF-D8F87B01294E}" type="pres">
      <dgm:prSet presAssocID="{44E6ABDE-B435-49FF-B4CB-D1E2990F1678}" presName="node" presStyleLbl="node1" presStyleIdx="0" presStyleCnt="3">
        <dgm:presLayoutVars>
          <dgm:bulletEnabled val="1"/>
        </dgm:presLayoutVars>
      </dgm:prSet>
      <dgm:spPr/>
      <dgm:t>
        <a:bodyPr/>
        <a:lstStyle/>
        <a:p>
          <a:endParaRPr lang="fr-CH"/>
        </a:p>
      </dgm:t>
    </dgm:pt>
    <dgm:pt modelId="{4A6C35DE-C613-4225-B514-0C3113B09ABB}" type="pres">
      <dgm:prSet presAssocID="{8843B237-8639-4FF9-A547-8A75D6CBA9A4}" presName="sibTrans" presStyleCnt="0"/>
      <dgm:spPr/>
    </dgm:pt>
    <dgm:pt modelId="{EF009A08-39C1-4318-8581-13DC1059BE8A}" type="pres">
      <dgm:prSet presAssocID="{EA4F8BD7-49D3-4E1B-9F18-A37E26612149}" presName="node" presStyleLbl="node1" presStyleIdx="1" presStyleCnt="3">
        <dgm:presLayoutVars>
          <dgm:bulletEnabled val="1"/>
        </dgm:presLayoutVars>
      </dgm:prSet>
      <dgm:spPr/>
      <dgm:t>
        <a:bodyPr/>
        <a:lstStyle/>
        <a:p>
          <a:endParaRPr lang="fr-CH"/>
        </a:p>
      </dgm:t>
    </dgm:pt>
    <dgm:pt modelId="{980099FD-2289-4446-8F9F-E7CF696B558F}" type="pres">
      <dgm:prSet presAssocID="{CAC970F4-825D-4D42-B951-9C2B170EC8C8}" presName="sibTrans" presStyleCnt="0"/>
      <dgm:spPr/>
    </dgm:pt>
    <dgm:pt modelId="{02A93376-9281-4C4B-9A6D-23441A0972E3}" type="pres">
      <dgm:prSet presAssocID="{12BDEA59-3C04-4517-B480-BAE8A80BDA5D}" presName="node" presStyleLbl="node1" presStyleIdx="2" presStyleCnt="3">
        <dgm:presLayoutVars>
          <dgm:bulletEnabled val="1"/>
        </dgm:presLayoutVars>
      </dgm:prSet>
      <dgm:spPr/>
      <dgm:t>
        <a:bodyPr/>
        <a:lstStyle/>
        <a:p>
          <a:endParaRPr lang="fr-CH"/>
        </a:p>
      </dgm:t>
    </dgm:pt>
  </dgm:ptLst>
  <dgm:cxnLst>
    <dgm:cxn modelId="{5328BBEA-AF81-4357-9FA2-94630010BE45}" type="presOf" srcId="{EA4F8BD7-49D3-4E1B-9F18-A37E26612149}" destId="{EF009A08-39C1-4318-8581-13DC1059BE8A}" srcOrd="0" destOrd="0" presId="urn:microsoft.com/office/officeart/2005/8/layout/hList6"/>
    <dgm:cxn modelId="{FDF71F54-71B1-4CDB-87F9-5B2E529650C6}" type="presOf" srcId="{35FA81AF-760E-43BC-8D7F-31C42F266C2B}" destId="{EF009A08-39C1-4318-8581-13DC1059BE8A}" srcOrd="0" destOrd="2" presId="urn:microsoft.com/office/officeart/2005/8/layout/hList6"/>
    <dgm:cxn modelId="{095EA2BC-86B1-49E7-847E-C79D9A5DA6CB}" srcId="{12BDEA59-3C04-4517-B480-BAE8A80BDA5D}" destId="{D184A79B-8B66-4749-8206-6B9A82D436F6}" srcOrd="3" destOrd="0" parTransId="{A716835D-4F8A-4514-9009-2AC5BF8A1F31}" sibTransId="{7535C53A-9259-430C-B5B3-8BF7CE4D9160}"/>
    <dgm:cxn modelId="{5E1924AF-B128-41A1-AD51-7004607DB11C}" srcId="{12BDEA59-3C04-4517-B480-BAE8A80BDA5D}" destId="{A8A9E36E-2ADE-4A3F-89B7-A9421A7E2630}" srcOrd="5" destOrd="0" parTransId="{DC1CDE20-D98F-4AF8-A05A-36C55B13AFAF}" sibTransId="{27EFF616-21C3-43A9-B4B5-FEC3A8C28C13}"/>
    <dgm:cxn modelId="{C12E5D9B-1592-46CB-A0BE-839794B077B6}" srcId="{EA4F8BD7-49D3-4E1B-9F18-A37E26612149}" destId="{EACAECBD-173A-4727-AC19-68581457709E}" srcOrd="2" destOrd="0" parTransId="{53ADA2FA-B1AA-41EC-8A2E-0EFBB5579161}" sibTransId="{21B27EF5-1840-496B-8D1D-C51A4C2359BC}"/>
    <dgm:cxn modelId="{0A973713-1AC4-413D-8239-8B08D794FA6B}" srcId="{02546B0A-2605-484F-BCBE-EA0EA6D8BE96}" destId="{12BDEA59-3C04-4517-B480-BAE8A80BDA5D}" srcOrd="2" destOrd="0" parTransId="{485FC394-3202-401A-B0B1-EBBFB1CE4621}" sibTransId="{29103AE4-8DFE-4D34-A46D-829FFE1B1F3A}"/>
    <dgm:cxn modelId="{9206AE12-F970-4C8C-900D-C3BE4A8DAC6A}" srcId="{12BDEA59-3C04-4517-B480-BAE8A80BDA5D}" destId="{798F7828-754C-4923-A466-1652B3971C0F}" srcOrd="4" destOrd="0" parTransId="{37C40EF0-3CA9-4514-9B69-7BC2D1B4168E}" sibTransId="{33B7FFFD-EAEA-4E35-BE64-7FE313C379E7}"/>
    <dgm:cxn modelId="{EB97B3AC-1B53-4644-BF8B-A8B6B05EC743}" type="presOf" srcId="{29CAA2DE-F068-44C1-9CDF-71490A93E143}" destId="{EF009A08-39C1-4318-8581-13DC1059BE8A}" srcOrd="0" destOrd="5" presId="urn:microsoft.com/office/officeart/2005/8/layout/hList6"/>
    <dgm:cxn modelId="{861FCB6A-C9E7-4552-A9EA-C7AF36639881}" type="presOf" srcId="{3C40B797-7799-46F6-9B06-46A075C8ED2A}" destId="{2403B75C-7CEF-4B3D-B0EF-D8F87B01294E}" srcOrd="0" destOrd="4" presId="urn:microsoft.com/office/officeart/2005/8/layout/hList6"/>
    <dgm:cxn modelId="{BF5A1722-AF5A-4ADD-944A-2D1EE0F4CBBA}" srcId="{02546B0A-2605-484F-BCBE-EA0EA6D8BE96}" destId="{EA4F8BD7-49D3-4E1B-9F18-A37E26612149}" srcOrd="1" destOrd="0" parTransId="{79E1ADDC-434E-4E41-8B32-3ABD2EAE36C5}" sibTransId="{CAC970F4-825D-4D42-B951-9C2B170EC8C8}"/>
    <dgm:cxn modelId="{59BC491C-5D12-46D0-933F-B03E6B80F616}" srcId="{12BDEA59-3C04-4517-B480-BAE8A80BDA5D}" destId="{928E305E-DD9B-4C97-B83B-4FE91C26FC1F}" srcOrd="0" destOrd="0" parTransId="{6F1628FD-6CC7-4B89-8B86-2C7D9177BDCD}" sibTransId="{F0B11808-DC8F-42A8-AC66-BE24AFAF6F7A}"/>
    <dgm:cxn modelId="{CDD6D4AB-ECE2-4D7C-815B-1B5DF6ECF281}" srcId="{EA4F8BD7-49D3-4E1B-9F18-A37E26612149}" destId="{29CAA2DE-F068-44C1-9CDF-71490A93E143}" srcOrd="4" destOrd="0" parTransId="{B05446C8-094B-451B-8033-F11E7C5E3404}" sibTransId="{A1988990-67A5-4E6F-B112-6DF8A48517AF}"/>
    <dgm:cxn modelId="{F0611D2B-D15D-4C5F-8F78-38A11EA14E63}" type="presOf" srcId="{02546B0A-2605-484F-BCBE-EA0EA6D8BE96}" destId="{595A2A04-001A-47E6-A405-F2795DED553A}" srcOrd="0" destOrd="0" presId="urn:microsoft.com/office/officeart/2005/8/layout/hList6"/>
    <dgm:cxn modelId="{C0B47311-7924-4F86-AC6B-9681B8A4D680}" srcId="{44E6ABDE-B435-49FF-B4CB-D1E2990F1678}" destId="{76AE3937-0506-4839-BBF7-B0F12054ECFD}" srcOrd="1" destOrd="0" parTransId="{6BA89187-7BC9-4F29-9F59-4014C7565193}" sibTransId="{AA41666B-9441-4647-A9E6-F1198F77ED62}"/>
    <dgm:cxn modelId="{AF877656-27BD-427D-8623-3FC8CE374B69}" type="presOf" srcId="{76AE3937-0506-4839-BBF7-B0F12054ECFD}" destId="{2403B75C-7CEF-4B3D-B0EF-D8F87B01294E}" srcOrd="0" destOrd="2" presId="urn:microsoft.com/office/officeart/2005/8/layout/hList6"/>
    <dgm:cxn modelId="{B216EFA4-1667-4168-8732-610ECBD0AA88}" type="presOf" srcId="{44E6ABDE-B435-49FF-B4CB-D1E2990F1678}" destId="{2403B75C-7CEF-4B3D-B0EF-D8F87B01294E}" srcOrd="0" destOrd="0" presId="urn:microsoft.com/office/officeart/2005/8/layout/hList6"/>
    <dgm:cxn modelId="{B9589B33-C2D0-4CA7-8ECF-3BFEC5347B4A}" type="presOf" srcId="{A0F20AD2-ACD0-463C-84BB-B13F65EE9DE4}" destId="{02A93376-9281-4C4B-9A6D-23441A0972E3}" srcOrd="0" destOrd="2" presId="urn:microsoft.com/office/officeart/2005/8/layout/hList6"/>
    <dgm:cxn modelId="{6D343788-D0F9-4F3B-9924-AFC7B1C84388}" type="presOf" srcId="{5BA54A3E-9381-42F1-B724-83725459D4B0}" destId="{2403B75C-7CEF-4B3D-B0EF-D8F87B01294E}" srcOrd="0" destOrd="3" presId="urn:microsoft.com/office/officeart/2005/8/layout/hList6"/>
    <dgm:cxn modelId="{4FCA0254-18BB-4B0F-B795-FF1E07325EA4}" srcId="{44E6ABDE-B435-49FF-B4CB-D1E2990F1678}" destId="{9E2690B3-CCC1-4BEE-828A-7CEAE964CFD4}" srcOrd="0" destOrd="0" parTransId="{2DD98297-CADA-45B0-B9F5-33A181FD0304}" sibTransId="{BEB13D0A-3376-489B-A403-39AF5286B5D0}"/>
    <dgm:cxn modelId="{5499740A-D132-4133-AE3D-D3F55712A27B}" srcId="{12BDEA59-3C04-4517-B480-BAE8A80BDA5D}" destId="{A0F20AD2-ACD0-463C-84BB-B13F65EE9DE4}" srcOrd="1" destOrd="0" parTransId="{9F0DD657-476A-4858-8DCE-FECDA8041528}" sibTransId="{FA6293FA-D6D2-42DB-BD05-0F4B9CB04551}"/>
    <dgm:cxn modelId="{7EB1BFAD-C69F-42A1-9A0C-3D33A48C8701}" type="presOf" srcId="{4D1D022A-84D3-4288-B85A-75751130ED70}" destId="{EF009A08-39C1-4318-8581-13DC1059BE8A}" srcOrd="0" destOrd="4" presId="urn:microsoft.com/office/officeart/2005/8/layout/hList6"/>
    <dgm:cxn modelId="{ACBE0000-6353-4F4E-9707-41046627FBF0}" type="presOf" srcId="{12BDEA59-3C04-4517-B480-BAE8A80BDA5D}" destId="{02A93376-9281-4C4B-9A6D-23441A0972E3}" srcOrd="0" destOrd="0" presId="urn:microsoft.com/office/officeart/2005/8/layout/hList6"/>
    <dgm:cxn modelId="{68FD5756-97FA-425D-85B5-FCA2533DA0AF}" type="presOf" srcId="{D184A79B-8B66-4749-8206-6B9A82D436F6}" destId="{02A93376-9281-4C4B-9A6D-23441A0972E3}" srcOrd="0" destOrd="4" presId="urn:microsoft.com/office/officeart/2005/8/layout/hList6"/>
    <dgm:cxn modelId="{C14A6EE1-350F-43EF-AC93-37AA3D765416}" srcId="{EA4F8BD7-49D3-4E1B-9F18-A37E26612149}" destId="{35FA81AF-760E-43BC-8D7F-31C42F266C2B}" srcOrd="1" destOrd="0" parTransId="{165F252A-5B4F-4374-AEB5-0C2D9DE93C5F}" sibTransId="{D4554E70-1658-4D95-BE67-4FE2327190D1}"/>
    <dgm:cxn modelId="{774C40AA-95FB-4801-849F-94F6430700A7}" srcId="{12BDEA59-3C04-4517-B480-BAE8A80BDA5D}" destId="{93C5005A-2379-426F-BD1F-BE34A0AA1294}" srcOrd="6" destOrd="0" parTransId="{8927681F-8526-4FC1-B839-DFF7282AC763}" sibTransId="{674C7DB8-2808-4DFD-B3C5-A997E69EE837}"/>
    <dgm:cxn modelId="{605EC617-A6C1-447E-97C3-346392791A34}" type="presOf" srcId="{A8A9E36E-2ADE-4A3F-89B7-A9421A7E2630}" destId="{02A93376-9281-4C4B-9A6D-23441A0972E3}" srcOrd="0" destOrd="6" presId="urn:microsoft.com/office/officeart/2005/8/layout/hList6"/>
    <dgm:cxn modelId="{642BC9F2-F0E7-45B8-8A68-27EE10E91D65}" type="presOf" srcId="{9E2690B3-CCC1-4BEE-828A-7CEAE964CFD4}" destId="{2403B75C-7CEF-4B3D-B0EF-D8F87B01294E}" srcOrd="0" destOrd="1" presId="urn:microsoft.com/office/officeart/2005/8/layout/hList6"/>
    <dgm:cxn modelId="{F9DDA661-FC5D-459B-9207-0C7F4EDB4299}" srcId="{44E6ABDE-B435-49FF-B4CB-D1E2990F1678}" destId="{3C40B797-7799-46F6-9B06-46A075C8ED2A}" srcOrd="3" destOrd="0" parTransId="{0F2A1601-8D40-4101-B7A3-F1E2A2858AD9}" sibTransId="{E55C52B6-916C-4D98-9008-35832BF9E6D2}"/>
    <dgm:cxn modelId="{9E1AEBE4-70DC-4A1A-82ED-2C17D4A91ADC}" type="presOf" srcId="{EACAECBD-173A-4727-AC19-68581457709E}" destId="{EF009A08-39C1-4318-8581-13DC1059BE8A}" srcOrd="0" destOrd="3" presId="urn:microsoft.com/office/officeart/2005/8/layout/hList6"/>
    <dgm:cxn modelId="{98AF2460-4F33-4602-AF74-C5BC7A43C161}" type="presOf" srcId="{A4A4EA9B-5E2B-4B9F-84DC-5E026C6652DB}" destId="{02A93376-9281-4C4B-9A6D-23441A0972E3}" srcOrd="0" destOrd="3" presId="urn:microsoft.com/office/officeart/2005/8/layout/hList6"/>
    <dgm:cxn modelId="{D03C7871-313E-47FF-A40A-6937CABC7B81}" type="presOf" srcId="{798F7828-754C-4923-A466-1652B3971C0F}" destId="{02A93376-9281-4C4B-9A6D-23441A0972E3}" srcOrd="0" destOrd="5" presId="urn:microsoft.com/office/officeart/2005/8/layout/hList6"/>
    <dgm:cxn modelId="{6224C393-A411-4718-9AE5-0BC3A3CF5F10}" srcId="{EA4F8BD7-49D3-4E1B-9F18-A37E26612149}" destId="{8CA07508-FA4A-4FC9-9C92-EFA4BAC01FA9}" srcOrd="5" destOrd="0" parTransId="{9D3F1D22-96CC-4F72-9C95-32E13A5ABE3B}" sibTransId="{6DAD7B62-8982-4017-B171-B297F4ABF316}"/>
    <dgm:cxn modelId="{5A486091-1D91-46D5-BF80-5FB9D6F5B41F}" srcId="{02546B0A-2605-484F-BCBE-EA0EA6D8BE96}" destId="{44E6ABDE-B435-49FF-B4CB-D1E2990F1678}" srcOrd="0" destOrd="0" parTransId="{0E309107-DB41-4271-B68F-9F968E10FFDC}" sibTransId="{8843B237-8639-4FF9-A547-8A75D6CBA9A4}"/>
    <dgm:cxn modelId="{BCCA3EDE-E376-4EC8-BEB9-EDA45D970A9C}" srcId="{12BDEA59-3C04-4517-B480-BAE8A80BDA5D}" destId="{A4A4EA9B-5E2B-4B9F-84DC-5E026C6652DB}" srcOrd="2" destOrd="0" parTransId="{9B34495F-A0DD-4B54-81CB-81C591542804}" sibTransId="{A52FD46A-DD7A-45B5-B535-10C35DAA3D1F}"/>
    <dgm:cxn modelId="{E5092F3F-AAD8-4702-8ED4-45761805DD8E}" srcId="{EA4F8BD7-49D3-4E1B-9F18-A37E26612149}" destId="{4D1D022A-84D3-4288-B85A-75751130ED70}" srcOrd="3" destOrd="0" parTransId="{A2191AEE-9F9C-4D74-BFDF-8E0FBE844976}" sibTransId="{49F45BAE-E0B7-49F2-B63C-3C4FC206494E}"/>
    <dgm:cxn modelId="{61E3622C-90C1-4BC7-A9D5-E2955468D688}" type="presOf" srcId="{93C5005A-2379-426F-BD1F-BE34A0AA1294}" destId="{02A93376-9281-4C4B-9A6D-23441A0972E3}" srcOrd="0" destOrd="7" presId="urn:microsoft.com/office/officeart/2005/8/layout/hList6"/>
    <dgm:cxn modelId="{6D3AFEF8-751C-4644-BF78-C4968ED0861E}" srcId="{44E6ABDE-B435-49FF-B4CB-D1E2990F1678}" destId="{0B797E42-44AD-4A2B-AF99-688E76C60172}" srcOrd="4" destOrd="0" parTransId="{EA064BEC-4812-4CEC-972B-DBF7DEA35A5B}" sibTransId="{8E4B3F4E-5A67-4EC2-95BB-8E4ED9ABEBDC}"/>
    <dgm:cxn modelId="{124A93D6-AFC7-497E-91BD-7E1A0CEEC5F1}" type="presOf" srcId="{928E305E-DD9B-4C97-B83B-4FE91C26FC1F}" destId="{02A93376-9281-4C4B-9A6D-23441A0972E3}" srcOrd="0" destOrd="1" presId="urn:microsoft.com/office/officeart/2005/8/layout/hList6"/>
    <dgm:cxn modelId="{6DF72EFC-1E00-414B-9558-8460EC567562}" type="presOf" srcId="{4B3AA296-BD10-457A-9F23-470AB0875274}" destId="{EF009A08-39C1-4318-8581-13DC1059BE8A}" srcOrd="0" destOrd="1" presId="urn:microsoft.com/office/officeart/2005/8/layout/hList6"/>
    <dgm:cxn modelId="{F657F425-E5EB-4203-A497-12E87AA1745D}" srcId="{EA4F8BD7-49D3-4E1B-9F18-A37E26612149}" destId="{4B3AA296-BD10-457A-9F23-470AB0875274}" srcOrd="0" destOrd="0" parTransId="{2305698B-6BFF-4C6C-9830-97D2D8BD379C}" sibTransId="{F610E367-349F-497C-AB07-164879E5D10D}"/>
    <dgm:cxn modelId="{6C626871-96E0-4DC1-AB4E-36F4B47C9FCC}" srcId="{44E6ABDE-B435-49FF-B4CB-D1E2990F1678}" destId="{5BA54A3E-9381-42F1-B724-83725459D4B0}" srcOrd="2" destOrd="0" parTransId="{4871351D-AEBB-4E5D-AD56-BA930A8B2F16}" sibTransId="{567876BB-3A4A-404F-BA02-55B74FC3C3F2}"/>
    <dgm:cxn modelId="{A85FEEFE-8CA2-4A15-A382-FEE58ED4C3E5}" type="presOf" srcId="{8CA07508-FA4A-4FC9-9C92-EFA4BAC01FA9}" destId="{EF009A08-39C1-4318-8581-13DC1059BE8A}" srcOrd="0" destOrd="6" presId="urn:microsoft.com/office/officeart/2005/8/layout/hList6"/>
    <dgm:cxn modelId="{E32A217F-2432-43D8-B9EA-6676E661CB4B}" type="presOf" srcId="{0B797E42-44AD-4A2B-AF99-688E76C60172}" destId="{2403B75C-7CEF-4B3D-B0EF-D8F87B01294E}" srcOrd="0" destOrd="5" presId="urn:microsoft.com/office/officeart/2005/8/layout/hList6"/>
    <dgm:cxn modelId="{0B008F88-1014-4917-B250-A7C3E9B309E1}" type="presParOf" srcId="{595A2A04-001A-47E6-A405-F2795DED553A}" destId="{2403B75C-7CEF-4B3D-B0EF-D8F87B01294E}" srcOrd="0" destOrd="0" presId="urn:microsoft.com/office/officeart/2005/8/layout/hList6"/>
    <dgm:cxn modelId="{6E9C4DE5-D893-485A-9433-046B8A4E8A19}" type="presParOf" srcId="{595A2A04-001A-47E6-A405-F2795DED553A}" destId="{4A6C35DE-C613-4225-B514-0C3113B09ABB}" srcOrd="1" destOrd="0" presId="urn:microsoft.com/office/officeart/2005/8/layout/hList6"/>
    <dgm:cxn modelId="{9EE8AE43-140D-4EFE-80F8-5940AD374946}" type="presParOf" srcId="{595A2A04-001A-47E6-A405-F2795DED553A}" destId="{EF009A08-39C1-4318-8581-13DC1059BE8A}" srcOrd="2" destOrd="0" presId="urn:microsoft.com/office/officeart/2005/8/layout/hList6"/>
    <dgm:cxn modelId="{657F9129-9BAE-4512-A10A-7BE8B3C7798D}" type="presParOf" srcId="{595A2A04-001A-47E6-A405-F2795DED553A}" destId="{980099FD-2289-4446-8F9F-E7CF696B558F}" srcOrd="3" destOrd="0" presId="urn:microsoft.com/office/officeart/2005/8/layout/hList6"/>
    <dgm:cxn modelId="{B9E6D2B6-F4F6-4F81-9273-0F14141ABEC6}" type="presParOf" srcId="{595A2A04-001A-47E6-A405-F2795DED553A}" destId="{02A93376-9281-4C4B-9A6D-23441A0972E3}"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89B516-F57A-4C49-A546-0D7342184D90}" type="doc">
      <dgm:prSet loTypeId="urn:microsoft.com/office/officeart/2005/8/layout/vList6" loCatId="list" qsTypeId="urn:microsoft.com/office/officeart/2005/8/quickstyle/simple1" qsCatId="simple" csTypeId="urn:microsoft.com/office/officeart/2005/8/colors/colorful1#1" csCatId="colorful" phldr="1"/>
      <dgm:spPr/>
      <dgm:t>
        <a:bodyPr/>
        <a:lstStyle/>
        <a:p>
          <a:endParaRPr lang="fr-CH"/>
        </a:p>
      </dgm:t>
    </dgm:pt>
    <dgm:pt modelId="{FB1EF13E-D1BC-43AA-8D60-24A6427E591B}">
      <dgm:prSet phldrT="[Texte]"/>
      <dgm:spPr/>
      <dgm:t>
        <a:bodyPr/>
        <a:lstStyle/>
        <a:p>
          <a:r>
            <a:rPr lang="fr-CH" dirty="0" smtClean="0"/>
            <a:t>Suivi téléphonique</a:t>
          </a:r>
          <a:endParaRPr lang="fr-CH" dirty="0"/>
        </a:p>
      </dgm:t>
    </dgm:pt>
    <dgm:pt modelId="{630E21DB-3E4C-4972-8E7A-35A677506D96}" type="parTrans" cxnId="{3EE22FD3-BD9E-4214-863A-862EA674D854}">
      <dgm:prSet/>
      <dgm:spPr/>
      <dgm:t>
        <a:bodyPr/>
        <a:lstStyle/>
        <a:p>
          <a:endParaRPr lang="fr-CH"/>
        </a:p>
      </dgm:t>
    </dgm:pt>
    <dgm:pt modelId="{2930AFC5-4332-4722-9631-90A7A4998703}" type="sibTrans" cxnId="{3EE22FD3-BD9E-4214-863A-862EA674D854}">
      <dgm:prSet/>
      <dgm:spPr/>
      <dgm:t>
        <a:bodyPr/>
        <a:lstStyle/>
        <a:p>
          <a:endParaRPr lang="fr-CH"/>
        </a:p>
      </dgm:t>
    </dgm:pt>
    <dgm:pt modelId="{EF3FFED4-3827-4EA7-8B64-851AAAB30869}">
      <dgm:prSet phldrT="[Texte]"/>
      <dgm:spPr/>
      <dgm:t>
        <a:bodyPr/>
        <a:lstStyle/>
        <a:p>
          <a:r>
            <a:rPr lang="fr-CH" i="0" dirty="0" err="1" smtClean="0"/>
            <a:t>Empowerment</a:t>
          </a:r>
          <a:endParaRPr lang="fr-CH" i="0" dirty="0"/>
        </a:p>
      </dgm:t>
    </dgm:pt>
    <dgm:pt modelId="{2ADBC41C-865A-45E3-B6CD-5E5CA785DE3B}" type="parTrans" cxnId="{C7CF9350-EAE3-481C-94B2-86F13E904BEE}">
      <dgm:prSet/>
      <dgm:spPr/>
      <dgm:t>
        <a:bodyPr/>
        <a:lstStyle/>
        <a:p>
          <a:endParaRPr lang="fr-CH"/>
        </a:p>
      </dgm:t>
    </dgm:pt>
    <dgm:pt modelId="{2B732C25-8421-448B-9ED3-F7F3D9FCEF56}" type="sibTrans" cxnId="{C7CF9350-EAE3-481C-94B2-86F13E904BEE}">
      <dgm:prSet/>
      <dgm:spPr/>
      <dgm:t>
        <a:bodyPr/>
        <a:lstStyle/>
        <a:p>
          <a:endParaRPr lang="fr-CH"/>
        </a:p>
      </dgm:t>
    </dgm:pt>
    <dgm:pt modelId="{C7AF4C19-E07E-4A8A-9DB6-1B2A12897A5B}">
      <dgm:prSet phldrT="[Texte]"/>
      <dgm:spPr/>
      <dgm:t>
        <a:bodyPr/>
        <a:lstStyle/>
        <a:p>
          <a:r>
            <a:rPr lang="fr-CH" dirty="0" smtClean="0"/>
            <a:t>Gestion des effets secondaires</a:t>
          </a:r>
          <a:endParaRPr lang="fr-CH" dirty="0"/>
        </a:p>
      </dgm:t>
    </dgm:pt>
    <dgm:pt modelId="{0DE15366-A4FD-4D6C-BBD3-525047A73C22}" type="parTrans" cxnId="{93135D86-0203-4992-BB97-75E36F798B21}">
      <dgm:prSet/>
      <dgm:spPr/>
      <dgm:t>
        <a:bodyPr/>
        <a:lstStyle/>
        <a:p>
          <a:endParaRPr lang="fr-CH"/>
        </a:p>
      </dgm:t>
    </dgm:pt>
    <dgm:pt modelId="{3756142B-A084-4E36-A67D-B9962F3EAF14}" type="sibTrans" cxnId="{93135D86-0203-4992-BB97-75E36F798B21}">
      <dgm:prSet/>
      <dgm:spPr/>
      <dgm:t>
        <a:bodyPr/>
        <a:lstStyle/>
        <a:p>
          <a:endParaRPr lang="fr-CH"/>
        </a:p>
      </dgm:t>
    </dgm:pt>
    <dgm:pt modelId="{9A9D17D3-C4B6-4DAB-80F2-F0FDFE1DE155}">
      <dgm:prSet phldrT="[Texte]"/>
      <dgm:spPr/>
      <dgm:t>
        <a:bodyPr/>
        <a:lstStyle/>
        <a:p>
          <a:r>
            <a:rPr lang="fr-CH" dirty="0" smtClean="0"/>
            <a:t>Travail en réseau</a:t>
          </a:r>
        </a:p>
        <a:p>
          <a:r>
            <a:rPr lang="fr-CH" dirty="0" err="1" smtClean="0"/>
            <a:t>ResOnco</a:t>
          </a:r>
          <a:endParaRPr lang="fr-CH" dirty="0"/>
        </a:p>
      </dgm:t>
    </dgm:pt>
    <dgm:pt modelId="{3226A297-50F6-4ADF-8BF2-2609D7B01C8C}" type="parTrans" cxnId="{BEF8320E-061E-4716-A52F-73A3853A788D}">
      <dgm:prSet/>
      <dgm:spPr/>
      <dgm:t>
        <a:bodyPr/>
        <a:lstStyle/>
        <a:p>
          <a:endParaRPr lang="fr-CH"/>
        </a:p>
      </dgm:t>
    </dgm:pt>
    <dgm:pt modelId="{27B1558E-4032-4211-8E57-D513B268E34E}" type="sibTrans" cxnId="{BEF8320E-061E-4716-A52F-73A3853A788D}">
      <dgm:prSet/>
      <dgm:spPr/>
      <dgm:t>
        <a:bodyPr/>
        <a:lstStyle/>
        <a:p>
          <a:endParaRPr lang="fr-CH"/>
        </a:p>
      </dgm:t>
    </dgm:pt>
    <dgm:pt modelId="{E52DE5E5-9999-4473-8829-07D015B42463}">
      <dgm:prSet phldrT="[Texte]"/>
      <dgm:spPr/>
      <dgm:t>
        <a:bodyPr/>
        <a:lstStyle/>
        <a:p>
          <a:r>
            <a:rPr lang="fr-CH" dirty="0" smtClean="0"/>
            <a:t>Déplacements</a:t>
          </a:r>
          <a:endParaRPr lang="fr-CH" dirty="0"/>
        </a:p>
      </dgm:t>
    </dgm:pt>
    <dgm:pt modelId="{3A3721A1-DF28-433D-A1BE-58581E23869A}" type="parTrans" cxnId="{BD9E22E8-3AB9-4B0A-BE52-5BDAAE53F150}">
      <dgm:prSet/>
      <dgm:spPr/>
      <dgm:t>
        <a:bodyPr/>
        <a:lstStyle/>
        <a:p>
          <a:endParaRPr lang="fr-CH"/>
        </a:p>
      </dgm:t>
    </dgm:pt>
    <dgm:pt modelId="{4D763553-E74C-4A63-889E-EADAD3275D04}" type="sibTrans" cxnId="{BD9E22E8-3AB9-4B0A-BE52-5BDAAE53F150}">
      <dgm:prSet/>
      <dgm:spPr/>
      <dgm:t>
        <a:bodyPr/>
        <a:lstStyle/>
        <a:p>
          <a:endParaRPr lang="fr-CH"/>
        </a:p>
      </dgm:t>
    </dgm:pt>
    <dgm:pt modelId="{59AFB674-37DC-41CF-9390-E6F8E44760E9}">
      <dgm:prSet phldrT="[Texte]"/>
      <dgm:spPr/>
      <dgm:t>
        <a:bodyPr/>
        <a:lstStyle/>
        <a:p>
          <a:r>
            <a:rPr lang="fr-CH" dirty="0" smtClean="0"/>
            <a:t>Informations</a:t>
          </a:r>
          <a:endParaRPr lang="fr-CH" dirty="0"/>
        </a:p>
      </dgm:t>
    </dgm:pt>
    <dgm:pt modelId="{F3950993-B30E-4230-8093-5E5D633E03FB}" type="parTrans" cxnId="{AD19BE9B-BC25-4DF5-BF0F-E85B9AE27306}">
      <dgm:prSet/>
      <dgm:spPr/>
      <dgm:t>
        <a:bodyPr/>
        <a:lstStyle/>
        <a:p>
          <a:endParaRPr lang="fr-CH"/>
        </a:p>
      </dgm:t>
    </dgm:pt>
    <dgm:pt modelId="{9A477256-20C3-4A3E-89F6-28CBE814A2A4}" type="sibTrans" cxnId="{AD19BE9B-BC25-4DF5-BF0F-E85B9AE27306}">
      <dgm:prSet/>
      <dgm:spPr/>
      <dgm:t>
        <a:bodyPr/>
        <a:lstStyle/>
        <a:p>
          <a:endParaRPr lang="fr-CH"/>
        </a:p>
      </dgm:t>
    </dgm:pt>
    <dgm:pt modelId="{113F3351-5A36-43DE-A7EE-FDB3DCF45A35}">
      <dgm:prSet phldrT="[Texte]"/>
      <dgm:spPr/>
      <dgm:t>
        <a:bodyPr/>
        <a:lstStyle/>
        <a:p>
          <a:r>
            <a:rPr lang="fr-CH" dirty="0" smtClean="0"/>
            <a:t>Sécurité</a:t>
          </a:r>
          <a:endParaRPr lang="fr-CH" dirty="0"/>
        </a:p>
      </dgm:t>
    </dgm:pt>
    <dgm:pt modelId="{6FCABB5D-E484-431B-80A2-31665029968E}" type="parTrans" cxnId="{4B1115D2-7398-47AE-A54F-AB61B151154E}">
      <dgm:prSet/>
      <dgm:spPr/>
      <dgm:t>
        <a:bodyPr/>
        <a:lstStyle/>
        <a:p>
          <a:endParaRPr lang="fr-CH"/>
        </a:p>
      </dgm:t>
    </dgm:pt>
    <dgm:pt modelId="{5C785210-95C3-430C-B782-73ADA57A583A}" type="sibTrans" cxnId="{4B1115D2-7398-47AE-A54F-AB61B151154E}">
      <dgm:prSet/>
      <dgm:spPr/>
      <dgm:t>
        <a:bodyPr/>
        <a:lstStyle/>
        <a:p>
          <a:endParaRPr lang="fr-CH"/>
        </a:p>
      </dgm:t>
    </dgm:pt>
    <dgm:pt modelId="{C74484B1-886D-4FE7-9C61-3857169764E5}" type="pres">
      <dgm:prSet presAssocID="{2B89B516-F57A-4C49-A546-0D7342184D90}" presName="Name0" presStyleCnt="0">
        <dgm:presLayoutVars>
          <dgm:dir/>
          <dgm:animLvl val="lvl"/>
          <dgm:resizeHandles/>
        </dgm:presLayoutVars>
      </dgm:prSet>
      <dgm:spPr/>
      <dgm:t>
        <a:bodyPr/>
        <a:lstStyle/>
        <a:p>
          <a:endParaRPr lang="fr-CH"/>
        </a:p>
      </dgm:t>
    </dgm:pt>
    <dgm:pt modelId="{70BFE5AF-1A88-4D5F-9134-C1FFBE2A20C0}" type="pres">
      <dgm:prSet presAssocID="{FB1EF13E-D1BC-43AA-8D60-24A6427E591B}" presName="linNode" presStyleCnt="0"/>
      <dgm:spPr/>
      <dgm:t>
        <a:bodyPr/>
        <a:lstStyle/>
        <a:p>
          <a:endParaRPr lang="fr-CH"/>
        </a:p>
      </dgm:t>
    </dgm:pt>
    <dgm:pt modelId="{BF7D49EA-3830-48BB-BEAF-04D982DA8975}" type="pres">
      <dgm:prSet presAssocID="{FB1EF13E-D1BC-43AA-8D60-24A6427E591B}" presName="parentShp" presStyleLbl="node1" presStyleIdx="0" presStyleCnt="2" custLinFactY="9100" custLinFactNeighborX="133" custLinFactNeighborY="100000">
        <dgm:presLayoutVars>
          <dgm:bulletEnabled val="1"/>
        </dgm:presLayoutVars>
      </dgm:prSet>
      <dgm:spPr/>
      <dgm:t>
        <a:bodyPr/>
        <a:lstStyle/>
        <a:p>
          <a:endParaRPr lang="fr-CH"/>
        </a:p>
      </dgm:t>
    </dgm:pt>
    <dgm:pt modelId="{BB478AA0-A00B-4F32-BFE9-6475E651DE3D}" type="pres">
      <dgm:prSet presAssocID="{FB1EF13E-D1BC-43AA-8D60-24A6427E591B}" presName="childShp" presStyleLbl="bgAccFollowNode1" presStyleIdx="0" presStyleCnt="2" custLinFactY="12920" custLinFactNeighborX="-346" custLinFactNeighborY="100000">
        <dgm:presLayoutVars>
          <dgm:bulletEnabled val="1"/>
        </dgm:presLayoutVars>
      </dgm:prSet>
      <dgm:spPr/>
      <dgm:t>
        <a:bodyPr/>
        <a:lstStyle/>
        <a:p>
          <a:endParaRPr lang="fr-CH"/>
        </a:p>
      </dgm:t>
    </dgm:pt>
    <dgm:pt modelId="{531DDEC5-3BC8-4606-80FA-1F1A05AE8CE0}" type="pres">
      <dgm:prSet presAssocID="{2930AFC5-4332-4722-9631-90A7A4998703}" presName="spacing" presStyleCnt="0"/>
      <dgm:spPr/>
      <dgm:t>
        <a:bodyPr/>
        <a:lstStyle/>
        <a:p>
          <a:endParaRPr lang="fr-CH"/>
        </a:p>
      </dgm:t>
    </dgm:pt>
    <dgm:pt modelId="{6B8EA6F2-28DB-4769-8E8F-8191013D44DD}" type="pres">
      <dgm:prSet presAssocID="{9A9D17D3-C4B6-4DAB-80F2-F0FDFE1DE155}" presName="linNode" presStyleCnt="0"/>
      <dgm:spPr/>
      <dgm:t>
        <a:bodyPr/>
        <a:lstStyle/>
        <a:p>
          <a:endParaRPr lang="fr-CH"/>
        </a:p>
      </dgm:t>
    </dgm:pt>
    <dgm:pt modelId="{35B476A2-9B4B-493C-9A9D-9982D070E835}" type="pres">
      <dgm:prSet presAssocID="{9A9D17D3-C4B6-4DAB-80F2-F0FDFE1DE155}" presName="parentShp" presStyleLbl="node1" presStyleIdx="1" presStyleCnt="2" custLinFactY="-10026" custLinFactNeighborX="-231" custLinFactNeighborY="-100000">
        <dgm:presLayoutVars>
          <dgm:bulletEnabled val="1"/>
        </dgm:presLayoutVars>
      </dgm:prSet>
      <dgm:spPr/>
      <dgm:t>
        <a:bodyPr/>
        <a:lstStyle/>
        <a:p>
          <a:endParaRPr lang="fr-CH"/>
        </a:p>
      </dgm:t>
    </dgm:pt>
    <dgm:pt modelId="{6E10741C-D945-4D2E-A7AC-8FCE1885DE8C}" type="pres">
      <dgm:prSet presAssocID="{9A9D17D3-C4B6-4DAB-80F2-F0FDFE1DE155}" presName="childShp" presStyleLbl="bgAccFollowNode1" presStyleIdx="1" presStyleCnt="2" custLinFactY="-11300" custLinFactNeighborX="346" custLinFactNeighborY="-100000">
        <dgm:presLayoutVars>
          <dgm:bulletEnabled val="1"/>
        </dgm:presLayoutVars>
      </dgm:prSet>
      <dgm:spPr/>
      <dgm:t>
        <a:bodyPr/>
        <a:lstStyle/>
        <a:p>
          <a:endParaRPr lang="fr-CH"/>
        </a:p>
      </dgm:t>
    </dgm:pt>
  </dgm:ptLst>
  <dgm:cxnLst>
    <dgm:cxn modelId="{93135D86-0203-4992-BB97-75E36F798B21}" srcId="{FB1EF13E-D1BC-43AA-8D60-24A6427E591B}" destId="{C7AF4C19-E07E-4A8A-9DB6-1B2A12897A5B}" srcOrd="1" destOrd="0" parTransId="{0DE15366-A4FD-4D6C-BBD3-525047A73C22}" sibTransId="{3756142B-A084-4E36-A67D-B9962F3EAF14}"/>
    <dgm:cxn modelId="{3EE22FD3-BD9E-4214-863A-862EA674D854}" srcId="{2B89B516-F57A-4C49-A546-0D7342184D90}" destId="{FB1EF13E-D1BC-43AA-8D60-24A6427E591B}" srcOrd="0" destOrd="0" parTransId="{630E21DB-3E4C-4972-8E7A-35A677506D96}" sibTransId="{2930AFC5-4332-4722-9631-90A7A4998703}"/>
    <dgm:cxn modelId="{C7CF9350-EAE3-481C-94B2-86F13E904BEE}" srcId="{FB1EF13E-D1BC-43AA-8D60-24A6427E591B}" destId="{EF3FFED4-3827-4EA7-8B64-851AAAB30869}" srcOrd="0" destOrd="0" parTransId="{2ADBC41C-865A-45E3-B6CD-5E5CA785DE3B}" sibTransId="{2B732C25-8421-448B-9ED3-F7F3D9FCEF56}"/>
    <dgm:cxn modelId="{BD9E22E8-3AB9-4B0A-BE52-5BDAAE53F150}" srcId="{9A9D17D3-C4B6-4DAB-80F2-F0FDFE1DE155}" destId="{E52DE5E5-9999-4473-8829-07D015B42463}" srcOrd="0" destOrd="0" parTransId="{3A3721A1-DF28-433D-A1BE-58581E23869A}" sibTransId="{4D763553-E74C-4A63-889E-EADAD3275D04}"/>
    <dgm:cxn modelId="{45C9CF88-1D7C-43B2-B41B-1D8A8C93EC0F}" type="presOf" srcId="{113F3351-5A36-43DE-A7EE-FDB3DCF45A35}" destId="{6E10741C-D945-4D2E-A7AC-8FCE1885DE8C}" srcOrd="0" destOrd="2" presId="urn:microsoft.com/office/officeart/2005/8/layout/vList6"/>
    <dgm:cxn modelId="{080D6F7C-C379-4B1A-ABA9-F47DA59A5857}" type="presOf" srcId="{EF3FFED4-3827-4EA7-8B64-851AAAB30869}" destId="{BB478AA0-A00B-4F32-BFE9-6475E651DE3D}" srcOrd="0" destOrd="0" presId="urn:microsoft.com/office/officeart/2005/8/layout/vList6"/>
    <dgm:cxn modelId="{20E09C4F-0605-4B27-A7BA-C2BBC5C17396}" type="presOf" srcId="{FB1EF13E-D1BC-43AA-8D60-24A6427E591B}" destId="{BF7D49EA-3830-48BB-BEAF-04D982DA8975}" srcOrd="0" destOrd="0" presId="urn:microsoft.com/office/officeart/2005/8/layout/vList6"/>
    <dgm:cxn modelId="{BC7A0998-EE50-4741-94E3-C890AEEBE5F2}" type="presOf" srcId="{9A9D17D3-C4B6-4DAB-80F2-F0FDFE1DE155}" destId="{35B476A2-9B4B-493C-9A9D-9982D070E835}" srcOrd="0" destOrd="0" presId="urn:microsoft.com/office/officeart/2005/8/layout/vList6"/>
    <dgm:cxn modelId="{7E716C3F-DB0E-4F1E-860E-72021C12563F}" type="presOf" srcId="{E52DE5E5-9999-4473-8829-07D015B42463}" destId="{6E10741C-D945-4D2E-A7AC-8FCE1885DE8C}" srcOrd="0" destOrd="0" presId="urn:microsoft.com/office/officeart/2005/8/layout/vList6"/>
    <dgm:cxn modelId="{4B1115D2-7398-47AE-A54F-AB61B151154E}" srcId="{9A9D17D3-C4B6-4DAB-80F2-F0FDFE1DE155}" destId="{113F3351-5A36-43DE-A7EE-FDB3DCF45A35}" srcOrd="2" destOrd="0" parTransId="{6FCABB5D-E484-431B-80A2-31665029968E}" sibTransId="{5C785210-95C3-430C-B782-73ADA57A583A}"/>
    <dgm:cxn modelId="{BD8086B3-07F4-4948-8A4F-8D99684480B9}" type="presOf" srcId="{2B89B516-F57A-4C49-A546-0D7342184D90}" destId="{C74484B1-886D-4FE7-9C61-3857169764E5}" srcOrd="0" destOrd="0" presId="urn:microsoft.com/office/officeart/2005/8/layout/vList6"/>
    <dgm:cxn modelId="{EF7931E0-2335-48EB-88A1-45B4D84404AC}" type="presOf" srcId="{C7AF4C19-E07E-4A8A-9DB6-1B2A12897A5B}" destId="{BB478AA0-A00B-4F32-BFE9-6475E651DE3D}" srcOrd="0" destOrd="1" presId="urn:microsoft.com/office/officeart/2005/8/layout/vList6"/>
    <dgm:cxn modelId="{BEF8320E-061E-4716-A52F-73A3853A788D}" srcId="{2B89B516-F57A-4C49-A546-0D7342184D90}" destId="{9A9D17D3-C4B6-4DAB-80F2-F0FDFE1DE155}" srcOrd="1" destOrd="0" parTransId="{3226A297-50F6-4ADF-8BF2-2609D7B01C8C}" sibTransId="{27B1558E-4032-4211-8E57-D513B268E34E}"/>
    <dgm:cxn modelId="{AD19BE9B-BC25-4DF5-BF0F-E85B9AE27306}" srcId="{9A9D17D3-C4B6-4DAB-80F2-F0FDFE1DE155}" destId="{59AFB674-37DC-41CF-9390-E6F8E44760E9}" srcOrd="1" destOrd="0" parTransId="{F3950993-B30E-4230-8093-5E5D633E03FB}" sibTransId="{9A477256-20C3-4A3E-89F6-28CBE814A2A4}"/>
    <dgm:cxn modelId="{93824D4E-8407-41E7-82D3-D8CA7D105F54}" type="presOf" srcId="{59AFB674-37DC-41CF-9390-E6F8E44760E9}" destId="{6E10741C-D945-4D2E-A7AC-8FCE1885DE8C}" srcOrd="0" destOrd="1" presId="urn:microsoft.com/office/officeart/2005/8/layout/vList6"/>
    <dgm:cxn modelId="{F4C7B9FF-9E02-4122-9617-1104362AB64B}" type="presParOf" srcId="{C74484B1-886D-4FE7-9C61-3857169764E5}" destId="{70BFE5AF-1A88-4D5F-9134-C1FFBE2A20C0}" srcOrd="0" destOrd="0" presId="urn:microsoft.com/office/officeart/2005/8/layout/vList6"/>
    <dgm:cxn modelId="{046F2CA3-564A-450B-AE08-EF61E8AE8861}" type="presParOf" srcId="{70BFE5AF-1A88-4D5F-9134-C1FFBE2A20C0}" destId="{BF7D49EA-3830-48BB-BEAF-04D982DA8975}" srcOrd="0" destOrd="0" presId="urn:microsoft.com/office/officeart/2005/8/layout/vList6"/>
    <dgm:cxn modelId="{6B617E0B-6FBD-4E68-BA7B-BBD746BD248C}" type="presParOf" srcId="{70BFE5AF-1A88-4D5F-9134-C1FFBE2A20C0}" destId="{BB478AA0-A00B-4F32-BFE9-6475E651DE3D}" srcOrd="1" destOrd="0" presId="urn:microsoft.com/office/officeart/2005/8/layout/vList6"/>
    <dgm:cxn modelId="{ECBB660E-9629-4271-A38E-688BD924F95B}" type="presParOf" srcId="{C74484B1-886D-4FE7-9C61-3857169764E5}" destId="{531DDEC5-3BC8-4606-80FA-1F1A05AE8CE0}" srcOrd="1" destOrd="0" presId="urn:microsoft.com/office/officeart/2005/8/layout/vList6"/>
    <dgm:cxn modelId="{9BDC3BDD-3F71-4507-A1D1-20AA4A6992E3}" type="presParOf" srcId="{C74484B1-886D-4FE7-9C61-3857169764E5}" destId="{6B8EA6F2-28DB-4769-8E8F-8191013D44DD}" srcOrd="2" destOrd="0" presId="urn:microsoft.com/office/officeart/2005/8/layout/vList6"/>
    <dgm:cxn modelId="{BE14E4F7-374A-4B60-B2C0-9892526C3631}" type="presParOf" srcId="{6B8EA6F2-28DB-4769-8E8F-8191013D44DD}" destId="{35B476A2-9B4B-493C-9A9D-9982D070E835}" srcOrd="0" destOrd="0" presId="urn:microsoft.com/office/officeart/2005/8/layout/vList6"/>
    <dgm:cxn modelId="{835C498B-2602-4592-AD58-AF129B9CADED}" type="presParOf" srcId="{6B8EA6F2-28DB-4769-8E8F-8191013D44DD}" destId="{6E10741C-D945-4D2E-A7AC-8FCE1885DE8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1A09DB-4C5E-4EC1-9624-83903202E787}"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fr-FR"/>
        </a:p>
      </dgm:t>
    </dgm:pt>
    <dgm:pt modelId="{FF9769FF-1D63-4DF4-A6C5-74651B3F0582}">
      <dgm:prSet phldrT="[Texte]"/>
      <dgm:spPr/>
      <dgm:t>
        <a:bodyPr/>
        <a:lstStyle/>
        <a:p>
          <a:r>
            <a:rPr lang="fr-FR" dirty="0"/>
            <a:t>Consultation médicale  initiation du traitement oral</a:t>
          </a:r>
        </a:p>
      </dgm:t>
    </dgm:pt>
    <dgm:pt modelId="{92CCAED1-081E-4416-9D1E-FFEBCF7B31DE}" type="parTrans" cxnId="{974521CE-411C-49A0-A1B0-0A168F76D41D}">
      <dgm:prSet/>
      <dgm:spPr/>
      <dgm:t>
        <a:bodyPr/>
        <a:lstStyle/>
        <a:p>
          <a:endParaRPr lang="fr-FR"/>
        </a:p>
      </dgm:t>
    </dgm:pt>
    <dgm:pt modelId="{3016A699-0E1F-4E97-BC01-2EAC5699980B}" type="sibTrans" cxnId="{974521CE-411C-49A0-A1B0-0A168F76D41D}">
      <dgm:prSet/>
      <dgm:spPr/>
      <dgm:t>
        <a:bodyPr/>
        <a:lstStyle/>
        <a:p>
          <a:endParaRPr lang="fr-FR"/>
        </a:p>
      </dgm:t>
    </dgm:pt>
    <dgm:pt modelId="{AE028870-019A-4948-9216-3FF2EEFEBFCA}">
      <dgm:prSet phldrT="[Texte]"/>
      <dgm:spPr/>
      <dgm:t>
        <a:bodyPr/>
        <a:lstStyle/>
        <a:p>
          <a:r>
            <a:rPr lang="fr-FR" dirty="0"/>
            <a:t>Consultation infirmière </a:t>
          </a:r>
        </a:p>
      </dgm:t>
    </dgm:pt>
    <dgm:pt modelId="{4A6D61A8-B5F2-4087-B3A3-5D63FE4F172B}" type="parTrans" cxnId="{AD603EB9-DE70-443F-801F-04CF072BB753}">
      <dgm:prSet/>
      <dgm:spPr/>
      <dgm:t>
        <a:bodyPr/>
        <a:lstStyle/>
        <a:p>
          <a:endParaRPr lang="fr-FR"/>
        </a:p>
      </dgm:t>
    </dgm:pt>
    <dgm:pt modelId="{6FF297A5-FDF9-4C41-ABAF-E4C957A27580}" type="sibTrans" cxnId="{AD603EB9-DE70-443F-801F-04CF072BB753}">
      <dgm:prSet/>
      <dgm:spPr/>
      <dgm:t>
        <a:bodyPr/>
        <a:lstStyle/>
        <a:p>
          <a:endParaRPr lang="fr-FR"/>
        </a:p>
      </dgm:t>
    </dgm:pt>
    <dgm:pt modelId="{7DD01592-264F-4227-8046-D3A84C40E2C9}">
      <dgm:prSet phldrT="[Texte]"/>
      <dgm:spPr/>
      <dgm:t>
        <a:bodyPr/>
        <a:lstStyle/>
        <a:p>
          <a:r>
            <a:rPr lang="fr-FR" dirty="0"/>
            <a:t>Rendez-vous téléphonique</a:t>
          </a:r>
        </a:p>
      </dgm:t>
    </dgm:pt>
    <dgm:pt modelId="{C1F66BA2-38D4-4898-8FB1-0A5C4530F795}" type="parTrans" cxnId="{CD5CC516-26E0-43C7-B1D4-C0ED889BC8D7}">
      <dgm:prSet/>
      <dgm:spPr/>
      <dgm:t>
        <a:bodyPr/>
        <a:lstStyle/>
        <a:p>
          <a:endParaRPr lang="fr-FR"/>
        </a:p>
      </dgm:t>
    </dgm:pt>
    <dgm:pt modelId="{09993D5E-DC69-45D2-825E-15D69BF4F22A}" type="sibTrans" cxnId="{CD5CC516-26E0-43C7-B1D4-C0ED889BC8D7}">
      <dgm:prSet/>
      <dgm:spPr/>
      <dgm:t>
        <a:bodyPr/>
        <a:lstStyle/>
        <a:p>
          <a:endParaRPr lang="fr-FR"/>
        </a:p>
      </dgm:t>
    </dgm:pt>
    <dgm:pt modelId="{7CD7FC39-86F6-4F29-8385-AFFE1A9BF5B2}" type="pres">
      <dgm:prSet presAssocID="{CE1A09DB-4C5E-4EC1-9624-83903202E787}" presName="CompostProcess" presStyleCnt="0">
        <dgm:presLayoutVars>
          <dgm:dir/>
          <dgm:resizeHandles val="exact"/>
        </dgm:presLayoutVars>
      </dgm:prSet>
      <dgm:spPr/>
      <dgm:t>
        <a:bodyPr/>
        <a:lstStyle/>
        <a:p>
          <a:endParaRPr lang="fr-FR"/>
        </a:p>
      </dgm:t>
    </dgm:pt>
    <dgm:pt modelId="{0F868F2C-7197-44C9-B209-7C3E2661823F}" type="pres">
      <dgm:prSet presAssocID="{CE1A09DB-4C5E-4EC1-9624-83903202E787}" presName="arrow" presStyleLbl="bgShp" presStyleIdx="0" presStyleCnt="1" custLinFactNeighborX="118" custLinFactNeighborY="1714"/>
      <dgm:spPr/>
    </dgm:pt>
    <dgm:pt modelId="{D6ED9682-BC8C-404E-8882-9D8F2C015DF7}" type="pres">
      <dgm:prSet presAssocID="{CE1A09DB-4C5E-4EC1-9624-83903202E787}" presName="linearProcess" presStyleCnt="0"/>
      <dgm:spPr/>
    </dgm:pt>
    <dgm:pt modelId="{F0541090-9888-47B4-823C-674FABB7ADEF}" type="pres">
      <dgm:prSet presAssocID="{FF9769FF-1D63-4DF4-A6C5-74651B3F0582}" presName="textNode" presStyleLbl="node1" presStyleIdx="0" presStyleCnt="3" custScaleX="90721" custLinFactNeighborX="13529" custLinFactNeighborY="1095">
        <dgm:presLayoutVars>
          <dgm:bulletEnabled val="1"/>
        </dgm:presLayoutVars>
      </dgm:prSet>
      <dgm:spPr/>
      <dgm:t>
        <a:bodyPr/>
        <a:lstStyle/>
        <a:p>
          <a:endParaRPr lang="fr-FR"/>
        </a:p>
      </dgm:t>
    </dgm:pt>
    <dgm:pt modelId="{E196FCD4-6D8D-424E-BB56-E9815C3A8CC9}" type="pres">
      <dgm:prSet presAssocID="{3016A699-0E1F-4E97-BC01-2EAC5699980B}" presName="sibTrans" presStyleCnt="0"/>
      <dgm:spPr/>
    </dgm:pt>
    <dgm:pt modelId="{5582FCDF-DF43-4197-9EB6-38C266DC8F16}" type="pres">
      <dgm:prSet presAssocID="{AE028870-019A-4948-9216-3FF2EEFEBFCA}" presName="textNode" presStyleLbl="node1" presStyleIdx="1" presStyleCnt="3" custScaleX="88052" custLinFactNeighborX="-40973" custLinFactNeighborY="3251">
        <dgm:presLayoutVars>
          <dgm:bulletEnabled val="1"/>
        </dgm:presLayoutVars>
      </dgm:prSet>
      <dgm:spPr/>
      <dgm:t>
        <a:bodyPr/>
        <a:lstStyle/>
        <a:p>
          <a:endParaRPr lang="fr-FR"/>
        </a:p>
      </dgm:t>
    </dgm:pt>
    <dgm:pt modelId="{0CE10AE4-556F-427F-B494-598105B10E48}" type="pres">
      <dgm:prSet presAssocID="{6FF297A5-FDF9-4C41-ABAF-E4C957A27580}" presName="sibTrans" presStyleCnt="0"/>
      <dgm:spPr/>
    </dgm:pt>
    <dgm:pt modelId="{3FC4C9EC-2FFD-4F0A-AE25-40F1EC0AB23D}" type="pres">
      <dgm:prSet presAssocID="{7DD01592-264F-4227-8046-D3A84C40E2C9}" presName="textNode" presStyleLbl="node1" presStyleIdx="2" presStyleCnt="3">
        <dgm:presLayoutVars>
          <dgm:bulletEnabled val="1"/>
        </dgm:presLayoutVars>
      </dgm:prSet>
      <dgm:spPr/>
      <dgm:t>
        <a:bodyPr/>
        <a:lstStyle/>
        <a:p>
          <a:endParaRPr lang="fr-FR"/>
        </a:p>
      </dgm:t>
    </dgm:pt>
  </dgm:ptLst>
  <dgm:cxnLst>
    <dgm:cxn modelId="{6FE7DFC5-6696-4AA7-802D-23C40A6BE92B}" type="presOf" srcId="{7DD01592-264F-4227-8046-D3A84C40E2C9}" destId="{3FC4C9EC-2FFD-4F0A-AE25-40F1EC0AB23D}" srcOrd="0" destOrd="0" presId="urn:microsoft.com/office/officeart/2005/8/layout/hProcess9"/>
    <dgm:cxn modelId="{974521CE-411C-49A0-A1B0-0A168F76D41D}" srcId="{CE1A09DB-4C5E-4EC1-9624-83903202E787}" destId="{FF9769FF-1D63-4DF4-A6C5-74651B3F0582}" srcOrd="0" destOrd="0" parTransId="{92CCAED1-081E-4416-9D1E-FFEBCF7B31DE}" sibTransId="{3016A699-0E1F-4E97-BC01-2EAC5699980B}"/>
    <dgm:cxn modelId="{B2DE2015-F6B8-4A63-A320-1F0429BD23E7}" type="presOf" srcId="{AE028870-019A-4948-9216-3FF2EEFEBFCA}" destId="{5582FCDF-DF43-4197-9EB6-38C266DC8F16}" srcOrd="0" destOrd="0" presId="urn:microsoft.com/office/officeart/2005/8/layout/hProcess9"/>
    <dgm:cxn modelId="{F26EDF95-8E32-4461-AD61-FE5229F6E143}" type="presOf" srcId="{FF9769FF-1D63-4DF4-A6C5-74651B3F0582}" destId="{F0541090-9888-47B4-823C-674FABB7ADEF}" srcOrd="0" destOrd="0" presId="urn:microsoft.com/office/officeart/2005/8/layout/hProcess9"/>
    <dgm:cxn modelId="{CD5CC516-26E0-43C7-B1D4-C0ED889BC8D7}" srcId="{CE1A09DB-4C5E-4EC1-9624-83903202E787}" destId="{7DD01592-264F-4227-8046-D3A84C40E2C9}" srcOrd="2" destOrd="0" parTransId="{C1F66BA2-38D4-4898-8FB1-0A5C4530F795}" sibTransId="{09993D5E-DC69-45D2-825E-15D69BF4F22A}"/>
    <dgm:cxn modelId="{AD603EB9-DE70-443F-801F-04CF072BB753}" srcId="{CE1A09DB-4C5E-4EC1-9624-83903202E787}" destId="{AE028870-019A-4948-9216-3FF2EEFEBFCA}" srcOrd="1" destOrd="0" parTransId="{4A6D61A8-B5F2-4087-B3A3-5D63FE4F172B}" sibTransId="{6FF297A5-FDF9-4C41-ABAF-E4C957A27580}"/>
    <dgm:cxn modelId="{0CA81498-B711-4786-AEE4-F584211D039B}" type="presOf" srcId="{CE1A09DB-4C5E-4EC1-9624-83903202E787}" destId="{7CD7FC39-86F6-4F29-8385-AFFE1A9BF5B2}" srcOrd="0" destOrd="0" presId="urn:microsoft.com/office/officeart/2005/8/layout/hProcess9"/>
    <dgm:cxn modelId="{BE501E20-FE7C-43BD-A668-249018BA346D}" type="presParOf" srcId="{7CD7FC39-86F6-4F29-8385-AFFE1A9BF5B2}" destId="{0F868F2C-7197-44C9-B209-7C3E2661823F}" srcOrd="0" destOrd="0" presId="urn:microsoft.com/office/officeart/2005/8/layout/hProcess9"/>
    <dgm:cxn modelId="{2E165A71-8B1E-4AA5-B186-789D0249DE9E}" type="presParOf" srcId="{7CD7FC39-86F6-4F29-8385-AFFE1A9BF5B2}" destId="{D6ED9682-BC8C-404E-8882-9D8F2C015DF7}" srcOrd="1" destOrd="0" presId="urn:microsoft.com/office/officeart/2005/8/layout/hProcess9"/>
    <dgm:cxn modelId="{962A35E4-99FB-408F-8FC4-4CA8B58F9874}" type="presParOf" srcId="{D6ED9682-BC8C-404E-8882-9D8F2C015DF7}" destId="{F0541090-9888-47B4-823C-674FABB7ADEF}" srcOrd="0" destOrd="0" presId="urn:microsoft.com/office/officeart/2005/8/layout/hProcess9"/>
    <dgm:cxn modelId="{3BEBA2C3-22AD-49EA-96AC-21656405D172}" type="presParOf" srcId="{D6ED9682-BC8C-404E-8882-9D8F2C015DF7}" destId="{E196FCD4-6D8D-424E-BB56-E9815C3A8CC9}" srcOrd="1" destOrd="0" presId="urn:microsoft.com/office/officeart/2005/8/layout/hProcess9"/>
    <dgm:cxn modelId="{F55E2A02-C7CE-4E5C-864F-A4BD1A7CE6E7}" type="presParOf" srcId="{D6ED9682-BC8C-404E-8882-9D8F2C015DF7}" destId="{5582FCDF-DF43-4197-9EB6-38C266DC8F16}" srcOrd="2" destOrd="0" presId="urn:microsoft.com/office/officeart/2005/8/layout/hProcess9"/>
    <dgm:cxn modelId="{D350EEAC-4EE9-4FE8-990B-4ADF2843F424}" type="presParOf" srcId="{D6ED9682-BC8C-404E-8882-9D8F2C015DF7}" destId="{0CE10AE4-556F-427F-B494-598105B10E48}" srcOrd="3" destOrd="0" presId="urn:microsoft.com/office/officeart/2005/8/layout/hProcess9"/>
    <dgm:cxn modelId="{6D64AA6B-0774-4881-934A-6787BDC9035F}" type="presParOf" srcId="{D6ED9682-BC8C-404E-8882-9D8F2C015DF7}" destId="{3FC4C9EC-2FFD-4F0A-AE25-40F1EC0AB23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03B75C-7CEF-4B3D-B0EF-D8F87B01294E}">
      <dsp:nvSpPr>
        <dsp:cNvPr id="0" name=""/>
        <dsp:cNvSpPr/>
      </dsp:nvSpPr>
      <dsp:spPr>
        <a:xfrm rot="16200000">
          <a:off x="-1339632" y="1340615"/>
          <a:ext cx="5238750" cy="2557518"/>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fr-CH" sz="2400" b="1" kern="1200" dirty="0" smtClean="0"/>
            <a:t>Âge et chimiothérapie</a:t>
          </a:r>
        </a:p>
        <a:p>
          <a:pPr marL="57150" lvl="1" indent="-57150" algn="l" defTabSz="444500">
            <a:lnSpc>
              <a:spcPct val="90000"/>
            </a:lnSpc>
            <a:spcBef>
              <a:spcPct val="0"/>
            </a:spcBef>
            <a:spcAft>
              <a:spcPct val="15000"/>
            </a:spcAft>
            <a:buChar char="••"/>
          </a:pPr>
          <a:r>
            <a:rPr lang="en-US" sz="1000" b="1" kern="1200" dirty="0" smtClean="0"/>
            <a:t>Bull Cancer 2006 ; 93 : 407-414</a:t>
          </a:r>
          <a:endParaRPr lang="fr-CH" sz="1000" b="1" kern="1200" dirty="0"/>
        </a:p>
        <a:p>
          <a:pPr marL="171450" lvl="1" indent="-171450" algn="l" defTabSz="800100">
            <a:lnSpc>
              <a:spcPct val="90000"/>
            </a:lnSpc>
            <a:spcBef>
              <a:spcPct val="0"/>
            </a:spcBef>
            <a:spcAft>
              <a:spcPct val="15000"/>
            </a:spcAft>
            <a:buChar char="••"/>
          </a:pPr>
          <a:endParaRPr lang="fr-CH" sz="1800" kern="1200" dirty="0"/>
        </a:p>
        <a:p>
          <a:pPr marL="171450" lvl="1" indent="-171450" algn="l" defTabSz="800100">
            <a:lnSpc>
              <a:spcPct val="90000"/>
            </a:lnSpc>
            <a:spcBef>
              <a:spcPct val="0"/>
            </a:spcBef>
            <a:spcAft>
              <a:spcPct val="15000"/>
            </a:spcAft>
            <a:buChar char="••"/>
          </a:pPr>
          <a:r>
            <a:rPr lang="fr-CH" sz="1800" kern="1200" dirty="0" smtClean="0"/>
            <a:t>Entrée dans la vieillesse</a:t>
          </a:r>
          <a:endParaRPr lang="fr-CH" sz="1800" kern="1200" dirty="0"/>
        </a:p>
        <a:p>
          <a:pPr marL="171450" lvl="1" indent="-171450" algn="l" defTabSz="800100">
            <a:lnSpc>
              <a:spcPct val="90000"/>
            </a:lnSpc>
            <a:spcBef>
              <a:spcPct val="0"/>
            </a:spcBef>
            <a:spcAft>
              <a:spcPct val="15000"/>
            </a:spcAft>
            <a:buChar char="••"/>
          </a:pPr>
          <a:endParaRPr lang="fr-CH" sz="1800" kern="1200" dirty="0"/>
        </a:p>
        <a:p>
          <a:pPr marL="171450" lvl="1" indent="-171450" algn="l" defTabSz="800100">
            <a:lnSpc>
              <a:spcPct val="90000"/>
            </a:lnSpc>
            <a:spcBef>
              <a:spcPct val="0"/>
            </a:spcBef>
            <a:spcAft>
              <a:spcPct val="15000"/>
            </a:spcAft>
            <a:buChar char="••"/>
          </a:pPr>
          <a:r>
            <a:rPr lang="fr-CH" sz="1800" kern="1200" dirty="0" smtClean="0"/>
            <a:t>Déplacements</a:t>
          </a:r>
          <a:endParaRPr lang="fr-CH" sz="1800" kern="1200" dirty="0"/>
        </a:p>
      </dsp:txBody>
      <dsp:txXfrm rot="5400000">
        <a:off x="984" y="1047749"/>
        <a:ext cx="2557518" cy="3143250"/>
      </dsp:txXfrm>
    </dsp:sp>
    <dsp:sp modelId="{EF009A08-39C1-4318-8581-13DC1059BE8A}">
      <dsp:nvSpPr>
        <dsp:cNvPr id="0" name=""/>
        <dsp:cNvSpPr/>
      </dsp:nvSpPr>
      <dsp:spPr>
        <a:xfrm rot="16200000">
          <a:off x="1409700" y="1340615"/>
          <a:ext cx="5238750" cy="2557518"/>
        </a:xfrm>
        <a:prstGeom prst="flowChartManualOperation">
          <a:avLst/>
        </a:prstGeom>
        <a:solidFill>
          <a:schemeClr val="accent2">
            <a:hueOff val="-8067561"/>
            <a:satOff val="12253"/>
            <a:lumOff val="-6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fr-CH" sz="2400" b="1" kern="1200" dirty="0" smtClean="0"/>
            <a:t>Chimiothérapie</a:t>
          </a:r>
          <a:r>
            <a:rPr lang="fr-CH" sz="2400" kern="1200" dirty="0" smtClean="0"/>
            <a:t> </a:t>
          </a:r>
          <a:r>
            <a:rPr lang="fr-CH" sz="2400" b="1" kern="1200" dirty="0" smtClean="0"/>
            <a:t>orale</a:t>
          </a:r>
          <a:endParaRPr lang="fr-CH" sz="2400" b="1" kern="1200" dirty="0"/>
        </a:p>
        <a:p>
          <a:pPr marL="57150" lvl="1" indent="-57150" algn="l" defTabSz="444500">
            <a:lnSpc>
              <a:spcPct val="90000"/>
            </a:lnSpc>
            <a:spcBef>
              <a:spcPct val="0"/>
            </a:spcBef>
            <a:spcAft>
              <a:spcPct val="15000"/>
            </a:spcAft>
            <a:buChar char="••"/>
          </a:pPr>
          <a:r>
            <a:rPr lang="pt-BR" sz="1000" b="1" kern="1200" dirty="0" smtClean="0"/>
            <a:t>J Oncogériatr 2012; 3 : 317-24</a:t>
          </a:r>
          <a:endParaRPr lang="fr-CH" sz="1000" b="1" kern="1200" dirty="0"/>
        </a:p>
        <a:p>
          <a:pPr marL="57150" lvl="1" indent="-57150" algn="l" defTabSz="444500">
            <a:lnSpc>
              <a:spcPct val="90000"/>
            </a:lnSpc>
            <a:spcBef>
              <a:spcPct val="0"/>
            </a:spcBef>
            <a:spcAft>
              <a:spcPct val="15000"/>
            </a:spcAft>
            <a:buChar char="••"/>
          </a:pPr>
          <a:endParaRPr lang="fr-CH" sz="1000" b="1" kern="1200" dirty="0"/>
        </a:p>
        <a:p>
          <a:pPr marL="57150" lvl="1" indent="-57150" algn="l" defTabSz="444500">
            <a:lnSpc>
              <a:spcPct val="90000"/>
            </a:lnSpc>
            <a:spcBef>
              <a:spcPct val="0"/>
            </a:spcBef>
            <a:spcAft>
              <a:spcPct val="15000"/>
            </a:spcAft>
            <a:buChar char="••"/>
          </a:pPr>
          <a:endParaRPr lang="fr-CH" sz="1000" b="1" kern="1200" dirty="0"/>
        </a:p>
        <a:p>
          <a:pPr marL="171450" lvl="1" indent="-171450" algn="l" defTabSz="800100">
            <a:lnSpc>
              <a:spcPct val="90000"/>
            </a:lnSpc>
            <a:spcBef>
              <a:spcPct val="0"/>
            </a:spcBef>
            <a:spcAft>
              <a:spcPct val="15000"/>
            </a:spcAft>
            <a:buChar char="••"/>
          </a:pPr>
          <a:r>
            <a:rPr lang="fr-CH" sz="1800" kern="1200" dirty="0" smtClean="0"/>
            <a:t>Envahit                  le quotidien           </a:t>
          </a:r>
          <a:endParaRPr lang="fr-CH" sz="1800" kern="1200" dirty="0"/>
        </a:p>
        <a:p>
          <a:pPr marL="171450" lvl="1" indent="-171450" algn="l" defTabSz="800100">
            <a:lnSpc>
              <a:spcPct val="90000"/>
            </a:lnSpc>
            <a:spcBef>
              <a:spcPct val="0"/>
            </a:spcBef>
            <a:spcAft>
              <a:spcPct val="15000"/>
            </a:spcAft>
            <a:buChar char="••"/>
          </a:pPr>
          <a:endParaRPr lang="fr-CH" sz="1800" kern="1200" dirty="0"/>
        </a:p>
        <a:p>
          <a:pPr marL="171450" lvl="1" indent="-171450" algn="l" defTabSz="800100">
            <a:lnSpc>
              <a:spcPct val="90000"/>
            </a:lnSpc>
            <a:spcBef>
              <a:spcPct val="0"/>
            </a:spcBef>
            <a:spcAft>
              <a:spcPct val="15000"/>
            </a:spcAft>
            <a:buChar char="••"/>
          </a:pPr>
          <a:r>
            <a:rPr lang="fr-CH" sz="1800" kern="1200" dirty="0" smtClean="0"/>
            <a:t>Augmente la responsabilité</a:t>
          </a:r>
          <a:endParaRPr lang="fr-CH" sz="1800" kern="1200" dirty="0"/>
        </a:p>
      </dsp:txBody>
      <dsp:txXfrm rot="5400000">
        <a:off x="2750316" y="1047749"/>
        <a:ext cx="2557518" cy="3143250"/>
      </dsp:txXfrm>
    </dsp:sp>
    <dsp:sp modelId="{02A93376-9281-4C4B-9A6D-23441A0972E3}">
      <dsp:nvSpPr>
        <dsp:cNvPr id="0" name=""/>
        <dsp:cNvSpPr/>
      </dsp:nvSpPr>
      <dsp:spPr>
        <a:xfrm rot="16200000">
          <a:off x="4159032" y="1340615"/>
          <a:ext cx="5238750" cy="2557518"/>
        </a:xfrm>
        <a:prstGeom prst="flowChartManualOperation">
          <a:avLst/>
        </a:prstGeom>
        <a:solidFill>
          <a:schemeClr val="accent2">
            <a:hueOff val="-16135122"/>
            <a:satOff val="24507"/>
            <a:lumOff val="-12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fr-CH" sz="2400" b="1" kern="1200" dirty="0" smtClean="0"/>
            <a:t>Traitements</a:t>
          </a:r>
          <a:r>
            <a:rPr lang="fr-CH" sz="2400" kern="1200" dirty="0" smtClean="0"/>
            <a:t> </a:t>
          </a:r>
          <a:r>
            <a:rPr lang="fr-CH" sz="2400" b="1" kern="1200" dirty="0" smtClean="0"/>
            <a:t>palliatifs</a:t>
          </a:r>
        </a:p>
        <a:p>
          <a:pPr marL="57150" lvl="1" indent="-57150" algn="l" defTabSz="444500">
            <a:lnSpc>
              <a:spcPct val="90000"/>
            </a:lnSpc>
            <a:spcBef>
              <a:spcPct val="0"/>
            </a:spcBef>
            <a:spcAft>
              <a:spcPct val="15000"/>
            </a:spcAft>
            <a:buChar char="••"/>
          </a:pPr>
          <a:r>
            <a:rPr lang="fr-CH" sz="1000" b="1" kern="1200" dirty="0" smtClean="0"/>
            <a:t>Bull </a:t>
          </a:r>
          <a:r>
            <a:rPr lang="fr-CH" sz="1000" b="1" kern="1200" dirty="0" err="1" smtClean="0"/>
            <a:t>méd</a:t>
          </a:r>
          <a:r>
            <a:rPr lang="fr-CH" sz="1000" b="1" kern="1200" dirty="0" smtClean="0"/>
            <a:t> suisses 2015;96:94–97</a:t>
          </a:r>
          <a:endParaRPr lang="fr-CH" sz="1000" b="1" kern="1200" dirty="0"/>
        </a:p>
        <a:p>
          <a:pPr marL="57150" lvl="1" indent="-57150" algn="l" defTabSz="444500">
            <a:lnSpc>
              <a:spcPct val="90000"/>
            </a:lnSpc>
            <a:spcBef>
              <a:spcPct val="0"/>
            </a:spcBef>
            <a:spcAft>
              <a:spcPct val="15000"/>
            </a:spcAft>
            <a:buChar char="••"/>
          </a:pPr>
          <a:endParaRPr lang="fr-CH" sz="1000" b="1" kern="1200" dirty="0"/>
        </a:p>
        <a:p>
          <a:pPr marL="57150" lvl="1" indent="-57150" algn="l" defTabSz="444500">
            <a:lnSpc>
              <a:spcPct val="90000"/>
            </a:lnSpc>
            <a:spcBef>
              <a:spcPct val="0"/>
            </a:spcBef>
            <a:spcAft>
              <a:spcPct val="15000"/>
            </a:spcAft>
            <a:buChar char="••"/>
          </a:pPr>
          <a:endParaRPr lang="fr-CH" sz="1000" b="1" kern="1200" dirty="0"/>
        </a:p>
        <a:p>
          <a:pPr marL="171450" lvl="1" indent="-171450" algn="l" defTabSz="800100">
            <a:lnSpc>
              <a:spcPct val="90000"/>
            </a:lnSpc>
            <a:spcBef>
              <a:spcPct val="0"/>
            </a:spcBef>
            <a:spcAft>
              <a:spcPct val="15000"/>
            </a:spcAft>
            <a:buChar char="••"/>
          </a:pPr>
          <a:r>
            <a:rPr lang="fr-CH" sz="1800" kern="1200" dirty="0" smtClean="0"/>
            <a:t>Le parcours s’allonge</a:t>
          </a:r>
          <a:endParaRPr lang="fr-CH" sz="1800" kern="1200" dirty="0"/>
        </a:p>
        <a:p>
          <a:pPr marL="171450" lvl="1" indent="-171450" algn="l" defTabSz="800100">
            <a:lnSpc>
              <a:spcPct val="90000"/>
            </a:lnSpc>
            <a:spcBef>
              <a:spcPct val="0"/>
            </a:spcBef>
            <a:spcAft>
              <a:spcPct val="15000"/>
            </a:spcAft>
            <a:buChar char="••"/>
          </a:pPr>
          <a:endParaRPr lang="fr-CH" sz="1800" kern="1200" dirty="0"/>
        </a:p>
        <a:p>
          <a:pPr marL="171450" lvl="1" indent="-171450" algn="l" defTabSz="800100">
            <a:lnSpc>
              <a:spcPct val="90000"/>
            </a:lnSpc>
            <a:spcBef>
              <a:spcPct val="0"/>
            </a:spcBef>
            <a:spcAft>
              <a:spcPct val="15000"/>
            </a:spcAft>
            <a:buChar char="••"/>
          </a:pPr>
          <a:r>
            <a:rPr lang="fr-CH" sz="1800" kern="1200" dirty="0" smtClean="0"/>
            <a:t>La qualité de vie prime</a:t>
          </a:r>
          <a:endParaRPr lang="fr-CH" sz="1800" kern="1200" dirty="0"/>
        </a:p>
        <a:p>
          <a:pPr marL="171450" lvl="1" indent="-171450" algn="l" defTabSz="800100">
            <a:lnSpc>
              <a:spcPct val="90000"/>
            </a:lnSpc>
            <a:spcBef>
              <a:spcPct val="0"/>
            </a:spcBef>
            <a:spcAft>
              <a:spcPct val="15000"/>
            </a:spcAft>
            <a:buChar char="••"/>
          </a:pPr>
          <a:endParaRPr lang="fr-CH" sz="1800" kern="1200" dirty="0"/>
        </a:p>
      </dsp:txBody>
      <dsp:txXfrm rot="5400000">
        <a:off x="5499648" y="1047749"/>
        <a:ext cx="2557518" cy="3143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78AA0-A00B-4F32-BFE9-6475E651DE3D}">
      <dsp:nvSpPr>
        <dsp:cNvPr id="0" name=""/>
        <dsp:cNvSpPr/>
      </dsp:nvSpPr>
      <dsp:spPr>
        <a:xfrm>
          <a:off x="2802051" y="2521811"/>
          <a:ext cx="4217670" cy="2291488"/>
        </a:xfrm>
        <a:prstGeom prst="rightArrow">
          <a:avLst>
            <a:gd name="adj1" fmla="val 75000"/>
            <a:gd name="adj2" fmla="val 50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fr-CH" sz="2800" i="0" kern="1200" dirty="0" err="1" smtClean="0"/>
            <a:t>Empowerment</a:t>
          </a:r>
          <a:endParaRPr lang="fr-CH" sz="2800" i="0" kern="1200" dirty="0"/>
        </a:p>
        <a:p>
          <a:pPr marL="285750" lvl="1" indent="-285750" algn="l" defTabSz="1244600">
            <a:lnSpc>
              <a:spcPct val="90000"/>
            </a:lnSpc>
            <a:spcBef>
              <a:spcPct val="0"/>
            </a:spcBef>
            <a:spcAft>
              <a:spcPct val="15000"/>
            </a:spcAft>
            <a:buChar char="••"/>
          </a:pPr>
          <a:r>
            <a:rPr lang="fr-CH" sz="2800" kern="1200" dirty="0" smtClean="0"/>
            <a:t>Gestion des effets secondaires</a:t>
          </a:r>
          <a:endParaRPr lang="fr-CH" sz="2800" kern="1200" dirty="0"/>
        </a:p>
      </dsp:txBody>
      <dsp:txXfrm>
        <a:off x="2802051" y="2808247"/>
        <a:ext cx="3358362" cy="1718616"/>
      </dsp:txXfrm>
    </dsp:sp>
    <dsp:sp modelId="{BF7D49EA-3830-48BB-BEAF-04D982DA8975}">
      <dsp:nvSpPr>
        <dsp:cNvPr id="0" name=""/>
        <dsp:cNvSpPr/>
      </dsp:nvSpPr>
      <dsp:spPr>
        <a:xfrm>
          <a:off x="5609" y="2500601"/>
          <a:ext cx="2811780" cy="229148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fr-CH" sz="3100" kern="1200" dirty="0" smtClean="0"/>
            <a:t>Suivi téléphonique</a:t>
          </a:r>
          <a:endParaRPr lang="fr-CH" sz="3100" kern="1200" dirty="0"/>
        </a:p>
      </dsp:txBody>
      <dsp:txXfrm>
        <a:off x="117470" y="2612462"/>
        <a:ext cx="2588058" cy="2067766"/>
      </dsp:txXfrm>
    </dsp:sp>
    <dsp:sp modelId="{6E10741C-D945-4D2E-A7AC-8FCE1885DE8C}">
      <dsp:nvSpPr>
        <dsp:cNvPr id="0" name=""/>
        <dsp:cNvSpPr/>
      </dsp:nvSpPr>
      <dsp:spPr>
        <a:xfrm>
          <a:off x="2811779" y="0"/>
          <a:ext cx="4217670" cy="2291488"/>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fr-CH" sz="2800" kern="1200" dirty="0" smtClean="0"/>
            <a:t>Déplacements</a:t>
          </a:r>
          <a:endParaRPr lang="fr-CH" sz="2800" kern="1200" dirty="0"/>
        </a:p>
        <a:p>
          <a:pPr marL="285750" lvl="1" indent="-285750" algn="l" defTabSz="1244600">
            <a:lnSpc>
              <a:spcPct val="90000"/>
            </a:lnSpc>
            <a:spcBef>
              <a:spcPct val="0"/>
            </a:spcBef>
            <a:spcAft>
              <a:spcPct val="15000"/>
            </a:spcAft>
            <a:buChar char="••"/>
          </a:pPr>
          <a:r>
            <a:rPr lang="fr-CH" sz="2800" kern="1200" dirty="0" smtClean="0"/>
            <a:t>Informations</a:t>
          </a:r>
          <a:endParaRPr lang="fr-CH" sz="2800" kern="1200" dirty="0"/>
        </a:p>
        <a:p>
          <a:pPr marL="285750" lvl="1" indent="-285750" algn="l" defTabSz="1244600">
            <a:lnSpc>
              <a:spcPct val="90000"/>
            </a:lnSpc>
            <a:spcBef>
              <a:spcPct val="0"/>
            </a:spcBef>
            <a:spcAft>
              <a:spcPct val="15000"/>
            </a:spcAft>
            <a:buChar char="••"/>
          </a:pPr>
          <a:r>
            <a:rPr lang="fr-CH" sz="2800" kern="1200" dirty="0" smtClean="0"/>
            <a:t>Sécurité</a:t>
          </a:r>
          <a:endParaRPr lang="fr-CH" sz="2800" kern="1200" dirty="0"/>
        </a:p>
      </dsp:txBody>
      <dsp:txXfrm>
        <a:off x="2811779" y="286436"/>
        <a:ext cx="3358362" cy="1718616"/>
      </dsp:txXfrm>
    </dsp:sp>
    <dsp:sp modelId="{35B476A2-9B4B-493C-9A9D-9982D070E835}">
      <dsp:nvSpPr>
        <dsp:cNvPr id="0" name=""/>
        <dsp:cNvSpPr/>
      </dsp:nvSpPr>
      <dsp:spPr>
        <a:xfrm>
          <a:off x="0" y="0"/>
          <a:ext cx="2811780" cy="229148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fr-CH" sz="3100" kern="1200" dirty="0" smtClean="0"/>
            <a:t>Travail en réseau</a:t>
          </a:r>
        </a:p>
        <a:p>
          <a:pPr lvl="0" algn="ctr" defTabSz="1377950">
            <a:lnSpc>
              <a:spcPct val="90000"/>
            </a:lnSpc>
            <a:spcBef>
              <a:spcPct val="0"/>
            </a:spcBef>
            <a:spcAft>
              <a:spcPct val="35000"/>
            </a:spcAft>
          </a:pPr>
          <a:r>
            <a:rPr lang="fr-CH" sz="3100" kern="1200" dirty="0" err="1" smtClean="0"/>
            <a:t>ResOnco</a:t>
          </a:r>
          <a:endParaRPr lang="fr-CH" sz="3100" kern="1200" dirty="0"/>
        </a:p>
      </dsp:txBody>
      <dsp:txXfrm>
        <a:off x="111861" y="111861"/>
        <a:ext cx="2588058" cy="20677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68F2C-7197-44C9-B209-7C3E2661823F}">
      <dsp:nvSpPr>
        <dsp:cNvPr id="0" name=""/>
        <dsp:cNvSpPr/>
      </dsp:nvSpPr>
      <dsp:spPr>
        <a:xfrm>
          <a:off x="531347" y="0"/>
          <a:ext cx="5942463" cy="406400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541090-9888-47B4-823C-674FABB7ADEF}">
      <dsp:nvSpPr>
        <dsp:cNvPr id="0" name=""/>
        <dsp:cNvSpPr/>
      </dsp:nvSpPr>
      <dsp:spPr>
        <a:xfrm>
          <a:off x="254351" y="1237000"/>
          <a:ext cx="2041468" cy="162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kern="1200" dirty="0"/>
            <a:t>Consultation médicale  initiation du traitement oral</a:t>
          </a:r>
        </a:p>
      </dsp:txBody>
      <dsp:txXfrm>
        <a:off x="333706" y="1316355"/>
        <a:ext cx="1882758" cy="1466890"/>
      </dsp:txXfrm>
    </dsp:sp>
    <dsp:sp modelId="{5582FCDF-DF43-4197-9EB6-38C266DC8F16}">
      <dsp:nvSpPr>
        <dsp:cNvPr id="0" name=""/>
        <dsp:cNvSpPr/>
      </dsp:nvSpPr>
      <dsp:spPr>
        <a:xfrm>
          <a:off x="2350878" y="1272048"/>
          <a:ext cx="1981408" cy="16256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kern="1200" dirty="0"/>
            <a:t>Consultation infirmière </a:t>
          </a:r>
        </a:p>
      </dsp:txBody>
      <dsp:txXfrm>
        <a:off x="2430233" y="1351403"/>
        <a:ext cx="1822698" cy="1466890"/>
      </dsp:txXfrm>
    </dsp:sp>
    <dsp:sp modelId="{3FC4C9EC-2FFD-4F0A-AE25-40F1EC0AB23D}">
      <dsp:nvSpPr>
        <dsp:cNvPr id="0" name=""/>
        <dsp:cNvSpPr/>
      </dsp:nvSpPr>
      <dsp:spPr>
        <a:xfrm>
          <a:off x="4502882" y="1219199"/>
          <a:ext cx="2250270" cy="16256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kern="1200" dirty="0"/>
            <a:t>Rendez-vous téléphonique</a:t>
          </a:r>
        </a:p>
      </dsp:txBody>
      <dsp:txXfrm>
        <a:off x="4582237" y="1298554"/>
        <a:ext cx="209156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CH"/>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52DAC00-0DE0-4622-9B77-1F76E8EC5576}" type="datetime1">
              <a:rPr lang="fr-CH"/>
              <a:pPr>
                <a:defRPr/>
              </a:pPr>
              <a:t>27.10.2023</a:t>
            </a:fld>
            <a:endParaRPr lang="de-CH"/>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CH"/>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CB6F5AE-FC6D-4FD6-9653-9F12BBFA1251}" type="slidenum">
              <a:rPr lang="de-CH"/>
              <a:pPr>
                <a:defRPr/>
              </a:pPr>
              <a:t>‹N°›</a:t>
            </a:fld>
            <a:endParaRPr lang="de-CH"/>
          </a:p>
        </p:txBody>
      </p:sp>
    </p:spTree>
    <p:extLst>
      <p:ext uri="{BB962C8B-B14F-4D97-AF65-F5344CB8AC3E}">
        <p14:creationId xmlns:p14="http://schemas.microsoft.com/office/powerpoint/2010/main" val="818131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CH"/>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6EF18AA-DFDF-41ED-B36B-94D29D40069E}" type="datetime1">
              <a:rPr lang="fr-CH"/>
              <a:pPr>
                <a:defRPr/>
              </a:pPr>
              <a:t>27.10.2023</a:t>
            </a:fld>
            <a:endParaRPr lang="de-CH"/>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de-CH"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CH"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BDF5B97-26DD-4FD3-8EA8-7F7F2FBA9B6B}" type="slidenum">
              <a:rPr lang="de-CH"/>
              <a:pPr>
                <a:defRPr/>
              </a:pPr>
              <a:t>‹N°›</a:t>
            </a:fld>
            <a:endParaRPr lang="de-CH"/>
          </a:p>
        </p:txBody>
      </p:sp>
    </p:spTree>
    <p:extLst>
      <p:ext uri="{BB962C8B-B14F-4D97-AF65-F5344CB8AC3E}">
        <p14:creationId xmlns:p14="http://schemas.microsoft.com/office/powerpoint/2010/main" val="4921473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9BFE4DD1-1736-42B5-81D3-51E427F734D5}" type="slidenum">
              <a:rPr lang="de-CH" smtClean="0"/>
              <a:pPr/>
              <a:t>1</a:t>
            </a:fld>
            <a:endParaRPr lang="de-CH"/>
          </a:p>
        </p:txBody>
      </p:sp>
      <p:sp>
        <p:nvSpPr>
          <p:cNvPr id="5" name="Espace réservé de la date 4">
            <a:extLst>
              <a:ext uri="{FF2B5EF4-FFF2-40B4-BE49-F238E27FC236}">
                <a16:creationId xmlns:a16="http://schemas.microsoft.com/office/drawing/2014/main" id="{2043CF1F-6C22-6801-FF8D-25727CF84CC5}"/>
              </a:ext>
            </a:extLst>
          </p:cNvPr>
          <p:cNvSpPr>
            <a:spLocks noGrp="1"/>
          </p:cNvSpPr>
          <p:nvPr>
            <p:ph type="dt" idx="1"/>
          </p:nvPr>
        </p:nvSpPr>
        <p:spPr/>
        <p:txBody>
          <a:bodyPr/>
          <a:lstStyle/>
          <a:p>
            <a:fld id="{628FA895-41B9-1344-8483-C0B8D82445B1}" type="datetime1">
              <a:rPr lang="fr-CH" smtClean="0"/>
              <a:t>27.10.2023</a:t>
            </a:fld>
            <a:endParaRPr lang="de-CH"/>
          </a:p>
        </p:txBody>
      </p:sp>
      <p:sp>
        <p:nvSpPr>
          <p:cNvPr id="6" name="Espace réservé du pied de page 5">
            <a:extLst>
              <a:ext uri="{FF2B5EF4-FFF2-40B4-BE49-F238E27FC236}">
                <a16:creationId xmlns:a16="http://schemas.microsoft.com/office/drawing/2014/main" id="{62EEB7E6-AD4B-9C03-CAB4-71B81B45A2F9}"/>
              </a:ext>
            </a:extLst>
          </p:cNvPr>
          <p:cNvSpPr>
            <a:spLocks noGrp="1"/>
          </p:cNvSpPr>
          <p:nvPr>
            <p:ph type="ftr" sz="quarter" idx="4"/>
          </p:nvPr>
        </p:nvSpPr>
        <p:spPr/>
        <p:txBody>
          <a:bodyPr/>
          <a:lstStyle/>
          <a:p>
            <a:endParaRPr lang="de-CH"/>
          </a:p>
        </p:txBody>
      </p:sp>
    </p:spTree>
    <p:extLst>
      <p:ext uri="{BB962C8B-B14F-4D97-AF65-F5344CB8AC3E}">
        <p14:creationId xmlns:p14="http://schemas.microsoft.com/office/powerpoint/2010/main" val="39924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r>
              <a:rPr lang="fr-CH" dirty="0" smtClean="0"/>
              <a:t>Dans</a:t>
            </a:r>
            <a:r>
              <a:rPr lang="fr-CH" baseline="0" dirty="0" smtClean="0"/>
              <a:t> la première étude, si les patients ne considère pas leur âge comme un obstacle à se faire traiter, les effets secondaires des traitements marquent l’entrée dans la fragilité, la vieillesse.</a:t>
            </a:r>
          </a:p>
          <a:p>
            <a:r>
              <a:rPr lang="fr-CH" baseline="0" dirty="0" smtClean="0"/>
              <a:t>Déjà dans cette étude, nous avons constaté que le problèmes des transports pouvait être un obstacles parfois majeurs à l’acceptation et réalisation du traitement.</a:t>
            </a:r>
          </a:p>
          <a:p>
            <a:endParaRPr lang="fr-CH" baseline="0" dirty="0" smtClean="0"/>
          </a:p>
          <a:p>
            <a:r>
              <a:rPr lang="fr-CH" baseline="0" dirty="0" smtClean="0"/>
              <a:t>L’étude sur la chimiothérapie orale a démontrer que ce traitement considéré a priori comme plus simple , envahit le quotidien des patients et augmente leur responsabilité. Il ne diminue pas toujours l’impact des déplacements</a:t>
            </a:r>
          </a:p>
          <a:p>
            <a:endParaRPr lang="fr-CH" baseline="0" dirty="0" smtClean="0"/>
          </a:p>
          <a:p>
            <a:r>
              <a:rPr lang="fr-CH" baseline="0" dirty="0" smtClean="0"/>
              <a:t>Dans notre dernière étude nous avons pu voir que si la qualité de vie est maintenue, les patients peuvent envisager un parcours long avec de multiples étapes de traitement en phase palliative</a:t>
            </a:r>
          </a:p>
          <a:p>
            <a:endParaRPr lang="fr-CH" dirty="0"/>
          </a:p>
        </p:txBody>
      </p:sp>
      <p:sp>
        <p:nvSpPr>
          <p:cNvPr id="4" name="Espace réservé du numéro de diapositive 3"/>
          <p:cNvSpPr>
            <a:spLocks noGrp="1"/>
          </p:cNvSpPr>
          <p:nvPr>
            <p:ph type="sldNum" sz="quarter" idx="10"/>
          </p:nvPr>
        </p:nvSpPr>
        <p:spPr/>
        <p:txBody>
          <a:bodyPr/>
          <a:lstStyle/>
          <a:p>
            <a:pPr>
              <a:defRPr/>
            </a:pPr>
            <a:fld id="{EBDF5B97-26DD-4FD3-8EA8-7F7F2FBA9B6B}" type="slidenum">
              <a:rPr lang="de-CH" smtClean="0"/>
              <a:pPr>
                <a:defRPr/>
              </a:pPr>
              <a:t>3</a:t>
            </a:fld>
            <a:endParaRPr lang="de-C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r>
              <a:rPr lang="fr-CH" dirty="0" smtClean="0"/>
              <a:t>Dans l’étude sur le déplacements portant sur 298 patients ,</a:t>
            </a:r>
            <a:r>
              <a:rPr lang="fr-CH" baseline="0" dirty="0" smtClean="0"/>
              <a:t> on note que …</a:t>
            </a:r>
            <a:endParaRPr lang="fr-CH" dirty="0"/>
          </a:p>
        </p:txBody>
      </p:sp>
      <p:sp>
        <p:nvSpPr>
          <p:cNvPr id="4" name="Espace réservé du numéro de diapositive 3"/>
          <p:cNvSpPr>
            <a:spLocks noGrp="1"/>
          </p:cNvSpPr>
          <p:nvPr>
            <p:ph type="sldNum" sz="quarter" idx="10"/>
          </p:nvPr>
        </p:nvSpPr>
        <p:spPr/>
        <p:txBody>
          <a:bodyPr/>
          <a:lstStyle/>
          <a:p>
            <a:pPr>
              <a:defRPr/>
            </a:pPr>
            <a:fld id="{EBDF5B97-26DD-4FD3-8EA8-7F7F2FBA9B6B}" type="slidenum">
              <a:rPr lang="de-CH" smtClean="0"/>
              <a:pPr>
                <a:defRPr/>
              </a:pPr>
              <a:t>4</a:t>
            </a:fld>
            <a:endParaRPr lang="de-C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r>
              <a:rPr lang="fr-CH" dirty="0" err="1" smtClean="0"/>
              <a:t>ResOnco</a:t>
            </a:r>
            <a:endParaRPr lang="fr-CH" dirty="0" smtClean="0"/>
          </a:p>
          <a:p>
            <a:endParaRPr lang="fr-CH" dirty="0" smtClean="0"/>
          </a:p>
          <a:p>
            <a:r>
              <a:rPr lang="fr-CH" dirty="0" smtClean="0"/>
              <a:t>DIMINUER</a:t>
            </a:r>
            <a:r>
              <a:rPr lang="fr-CH" baseline="0" dirty="0" smtClean="0"/>
              <a:t> les déplacements</a:t>
            </a:r>
          </a:p>
          <a:p>
            <a:r>
              <a:rPr lang="fr-CH" baseline="0" dirty="0" smtClean="0"/>
              <a:t>AMELIORER  les informations entre les partenaires de soins</a:t>
            </a:r>
          </a:p>
          <a:p>
            <a:r>
              <a:rPr lang="fr-CH" baseline="0" dirty="0" smtClean="0"/>
              <a:t>MAINTENIR la sécurité des thérapies</a:t>
            </a:r>
          </a:p>
          <a:p>
            <a:endParaRPr lang="fr-CH" baseline="0" dirty="0" smtClean="0"/>
          </a:p>
          <a:p>
            <a:r>
              <a:rPr lang="fr-CH" baseline="0" dirty="0" smtClean="0"/>
              <a:t>Suivi tel</a:t>
            </a:r>
          </a:p>
          <a:p>
            <a:r>
              <a:rPr lang="fr-CH" baseline="0" dirty="0" smtClean="0"/>
              <a:t>AUGMENTER l’</a:t>
            </a:r>
            <a:r>
              <a:rPr lang="fr-CH" baseline="0" dirty="0" err="1" smtClean="0"/>
              <a:t>empowerment</a:t>
            </a:r>
            <a:r>
              <a:rPr lang="fr-CH" baseline="0" dirty="0" smtClean="0"/>
              <a:t> des patients</a:t>
            </a:r>
          </a:p>
          <a:p>
            <a:r>
              <a:rPr lang="fr-CH" baseline="0" dirty="0" smtClean="0"/>
              <a:t>AMELIORER la gestion des effets secondaires</a:t>
            </a:r>
            <a:endParaRPr lang="fr-CH" dirty="0"/>
          </a:p>
        </p:txBody>
      </p:sp>
      <p:sp>
        <p:nvSpPr>
          <p:cNvPr id="4" name="Espace réservé du numéro de diapositive 3"/>
          <p:cNvSpPr>
            <a:spLocks noGrp="1"/>
          </p:cNvSpPr>
          <p:nvPr>
            <p:ph type="sldNum" sz="quarter" idx="10"/>
          </p:nvPr>
        </p:nvSpPr>
        <p:spPr/>
        <p:txBody>
          <a:bodyPr/>
          <a:lstStyle/>
          <a:p>
            <a:pPr>
              <a:defRPr/>
            </a:pPr>
            <a:fld id="{EBDF5B97-26DD-4FD3-8EA8-7F7F2FBA9B6B}" type="slidenum">
              <a:rPr lang="de-CH" smtClean="0"/>
              <a:pPr>
                <a:defRPr/>
              </a:pPr>
              <a:t>5</a:t>
            </a:fld>
            <a:endParaRPr lang="de-C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Assuré par le service : </a:t>
            </a:r>
          </a:p>
          <a:p>
            <a:endParaRPr lang="fr-CH" dirty="0"/>
          </a:p>
          <a:p>
            <a:r>
              <a:rPr lang="fr-CH" dirty="0"/>
              <a:t>une consultation initiale infirmière, suivant la consultation médico-infirmière, permettant de mettre sur pied de manière personnalisée le suivi téléphonique</a:t>
            </a:r>
          </a:p>
          <a:p>
            <a:r>
              <a:rPr lang="fr-CH" dirty="0"/>
              <a:t> </a:t>
            </a:r>
          </a:p>
          <a:p>
            <a:r>
              <a:rPr lang="fr-CH" dirty="0"/>
              <a:t>un accéléré privilégié avec une infirmière identifiée, formée pour une prise en charge personnalisée, sans attendre le rendez-vous planifié avec l’oncologue</a:t>
            </a:r>
          </a:p>
          <a:p>
            <a:r>
              <a:rPr lang="fr-CH" dirty="0"/>
              <a:t> </a:t>
            </a:r>
          </a:p>
          <a:p>
            <a:r>
              <a:rPr lang="fr-CH" dirty="0"/>
              <a:t>une meilleure traçabilité des évènements survenus entre deux consultations (suivi systématique). </a:t>
            </a:r>
          </a:p>
          <a:p>
            <a:endParaRPr lang="fr-CH" dirty="0"/>
          </a:p>
          <a:p>
            <a:r>
              <a:rPr lang="fr-CH" dirty="0"/>
              <a:t>une prise en charge immédiate de tout problème potentiellement grave détecté </a:t>
            </a:r>
          </a:p>
          <a:p>
            <a:endParaRPr lang="fr-CH" dirty="0"/>
          </a:p>
          <a:p>
            <a:r>
              <a:rPr lang="fr-CH" dirty="0"/>
              <a:t>une transmission des informations au sein de l’équipe médico-soignante </a:t>
            </a:r>
          </a:p>
          <a:p>
            <a:endParaRPr lang="fr-CH" dirty="0"/>
          </a:p>
          <a:p>
            <a:endParaRPr lang="fr-CH" dirty="0"/>
          </a:p>
        </p:txBody>
      </p:sp>
      <p:sp>
        <p:nvSpPr>
          <p:cNvPr id="4" name="Espace réservé du numéro de diapositive 3"/>
          <p:cNvSpPr>
            <a:spLocks noGrp="1"/>
          </p:cNvSpPr>
          <p:nvPr>
            <p:ph type="sldNum" sz="quarter" idx="10"/>
          </p:nvPr>
        </p:nvSpPr>
        <p:spPr/>
        <p:txBody>
          <a:bodyPr/>
          <a:lstStyle/>
          <a:p>
            <a:fld id="{9BFE4DD1-1736-42B5-81D3-51E427F734D5}" type="slidenum">
              <a:rPr lang="de-CH" smtClean="0"/>
              <a:pPr/>
              <a:t>6</a:t>
            </a:fld>
            <a:endParaRPr lang="de-CH"/>
          </a:p>
        </p:txBody>
      </p:sp>
      <p:sp>
        <p:nvSpPr>
          <p:cNvPr id="5" name="Espace réservé de la date 4">
            <a:extLst>
              <a:ext uri="{FF2B5EF4-FFF2-40B4-BE49-F238E27FC236}">
                <a16:creationId xmlns:a16="http://schemas.microsoft.com/office/drawing/2014/main" id="{E9251F4F-021E-768A-D889-4A0829B8AC81}"/>
              </a:ext>
            </a:extLst>
          </p:cNvPr>
          <p:cNvSpPr>
            <a:spLocks noGrp="1"/>
          </p:cNvSpPr>
          <p:nvPr>
            <p:ph type="dt" idx="1"/>
          </p:nvPr>
        </p:nvSpPr>
        <p:spPr/>
        <p:txBody>
          <a:bodyPr/>
          <a:lstStyle/>
          <a:p>
            <a:fld id="{70BD07A2-362A-B641-8224-66CCE7AB8D83}" type="datetime1">
              <a:rPr lang="fr-CH" smtClean="0"/>
              <a:t>27.10.2023</a:t>
            </a:fld>
            <a:endParaRPr lang="de-CH"/>
          </a:p>
        </p:txBody>
      </p:sp>
      <p:sp>
        <p:nvSpPr>
          <p:cNvPr id="6" name="Espace réservé du pied de page 5">
            <a:extLst>
              <a:ext uri="{FF2B5EF4-FFF2-40B4-BE49-F238E27FC236}">
                <a16:creationId xmlns:a16="http://schemas.microsoft.com/office/drawing/2014/main" id="{90B96A53-0228-C691-5138-4E8ED1E25F28}"/>
              </a:ext>
            </a:extLst>
          </p:cNvPr>
          <p:cNvSpPr>
            <a:spLocks noGrp="1"/>
          </p:cNvSpPr>
          <p:nvPr>
            <p:ph type="ftr" sz="quarter" idx="4"/>
          </p:nvPr>
        </p:nvSpPr>
        <p:spPr/>
        <p:txBody>
          <a:bodyPr/>
          <a:lstStyle/>
          <a:p>
            <a:endParaRPr lang="de-CH"/>
          </a:p>
        </p:txBody>
      </p:sp>
    </p:spTree>
    <p:extLst>
      <p:ext uri="{BB962C8B-B14F-4D97-AF65-F5344CB8AC3E}">
        <p14:creationId xmlns:p14="http://schemas.microsoft.com/office/powerpoint/2010/main" val="4010143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xfrm>
            <a:off x="26988" y="744538"/>
            <a:ext cx="6615112"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H" altLang="fr-FR" dirty="0">
                <a:ea typeface="ＭＳ Ｐゴシック" panose="020B0600070205080204" pitchFamily="34" charset="-128"/>
              </a:rPr>
              <a:t>L’oncologue spécifie à quel rythme il souhaite les appels téléphoniques qui sont hebdomadaires normalement. </a:t>
            </a:r>
          </a:p>
          <a:p>
            <a:r>
              <a:rPr lang="fr-CH" altLang="fr-FR" dirty="0">
                <a:ea typeface="ＭＳ Ｐゴシック" panose="020B0600070205080204" pitchFamily="34" charset="-128"/>
              </a:rPr>
              <a:t>Si le patient vient en radiothérapie tous les jours, on convient d’un jour où il passe nous voir.</a:t>
            </a:r>
          </a:p>
          <a:p>
            <a:r>
              <a:rPr lang="fr-CH" altLang="fr-FR" dirty="0">
                <a:ea typeface="ＭＳ Ｐゴシック" panose="020B0600070205080204" pitchFamily="34" charset="-128"/>
              </a:rPr>
              <a:t>Le médecin traitant reçoit un rapport de l’oncologue. Des prises de sang peuvent être faite à son cabinet. </a:t>
            </a:r>
          </a:p>
          <a:p>
            <a:r>
              <a:rPr lang="fr-CH" altLang="fr-FR" dirty="0">
                <a:ea typeface="ＭＳ Ｐゴシック" panose="020B0600070205080204" pitchFamily="34" charset="-128"/>
              </a:rPr>
              <a:t>Les intervenants extrahospitaliers sont les CMS, infirmières indépendantes</a:t>
            </a:r>
          </a:p>
        </p:txBody>
      </p:sp>
      <p:sp>
        <p:nvSpPr>
          <p:cNvPr id="2970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4852856-3A28-4C75-8419-70B2FDF09056}" type="slidenum">
              <a:rPr lang="de-CH" altLang="fr-FR" smtClean="0">
                <a:latin typeface="Calibri" panose="020F0502020204030204" pitchFamily="34" charset="0"/>
              </a:rPr>
              <a:pPr/>
              <a:t>7</a:t>
            </a:fld>
            <a:endParaRPr lang="de-CH" altLang="fr-FR">
              <a:latin typeface="Calibri" panose="020F0502020204030204" pitchFamily="34" charset="0"/>
            </a:endParaRPr>
          </a:p>
        </p:txBody>
      </p:sp>
      <p:sp>
        <p:nvSpPr>
          <p:cNvPr id="2" name="Espace réservé de la date 1">
            <a:extLst>
              <a:ext uri="{FF2B5EF4-FFF2-40B4-BE49-F238E27FC236}">
                <a16:creationId xmlns:a16="http://schemas.microsoft.com/office/drawing/2014/main" id="{FDCA5662-A396-6006-6276-295C30EF6E2F}"/>
              </a:ext>
            </a:extLst>
          </p:cNvPr>
          <p:cNvSpPr>
            <a:spLocks noGrp="1"/>
          </p:cNvSpPr>
          <p:nvPr>
            <p:ph type="dt" idx="1"/>
          </p:nvPr>
        </p:nvSpPr>
        <p:spPr/>
        <p:txBody>
          <a:bodyPr/>
          <a:lstStyle/>
          <a:p>
            <a:fld id="{0C35CD5E-A530-5545-9243-B50FE097F6DE}" type="datetime1">
              <a:rPr lang="fr-CH" smtClean="0"/>
              <a:t>27.10.2023</a:t>
            </a:fld>
            <a:endParaRPr lang="de-CH"/>
          </a:p>
        </p:txBody>
      </p:sp>
      <p:sp>
        <p:nvSpPr>
          <p:cNvPr id="3" name="Espace réservé du pied de page 2">
            <a:extLst>
              <a:ext uri="{FF2B5EF4-FFF2-40B4-BE49-F238E27FC236}">
                <a16:creationId xmlns:a16="http://schemas.microsoft.com/office/drawing/2014/main" id="{0D810F42-BE52-EB9B-65E9-2E3ECE8603F0}"/>
              </a:ext>
            </a:extLst>
          </p:cNvPr>
          <p:cNvSpPr>
            <a:spLocks noGrp="1"/>
          </p:cNvSpPr>
          <p:nvPr>
            <p:ph type="ftr" sz="quarter" idx="4"/>
          </p:nvPr>
        </p:nvSpPr>
        <p:spPr/>
        <p:txBody>
          <a:bodyPr/>
          <a:lstStyle/>
          <a:p>
            <a:endParaRPr lang="de-CH"/>
          </a:p>
        </p:txBody>
      </p:sp>
    </p:spTree>
    <p:extLst>
      <p:ext uri="{BB962C8B-B14F-4D97-AF65-F5344CB8AC3E}">
        <p14:creationId xmlns:p14="http://schemas.microsoft.com/office/powerpoint/2010/main" val="7471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sz="1200" b="1" dirty="0"/>
              <a:t>Points positifs </a:t>
            </a:r>
          </a:p>
          <a:p>
            <a:endParaRPr lang="fr-CH" sz="1200" b="1" dirty="0"/>
          </a:p>
          <a:p>
            <a:r>
              <a:rPr lang="fr-CH" sz="1200" dirty="0"/>
              <a:t>L’intérêt suscité par cette approche est important comme le montre les résultats du suivi. </a:t>
            </a:r>
          </a:p>
          <a:p>
            <a:r>
              <a:rPr lang="fr-CH" sz="1200" dirty="0"/>
              <a:t>L’équipe infirmière est très satisfaite et motivée. Ce projet a fait fortement progresser les connaissances de ces thérapies classiquement éloignées de leur pratique habituelle, centrée sur les thérapies intraveineuses ou sous-cutanées.</a:t>
            </a:r>
          </a:p>
          <a:p>
            <a:endParaRPr lang="fr-CH" sz="1200" dirty="0"/>
          </a:p>
          <a:p>
            <a:r>
              <a:rPr lang="fr-CH" sz="1200" dirty="0"/>
              <a:t>Le feed-back des patients est très positif, nous allons procéder à une enquête de satisfaction anonyme comme lors du projet </a:t>
            </a:r>
            <a:r>
              <a:rPr lang="fr-CH" sz="1200" dirty="0" err="1"/>
              <a:t>ResOnco</a:t>
            </a:r>
            <a:r>
              <a:rPr lang="fr-CH" sz="1200" dirty="0"/>
              <a:t>.</a:t>
            </a:r>
          </a:p>
          <a:p>
            <a:r>
              <a:rPr lang="fr-CH" sz="1200" dirty="0"/>
              <a:t> </a:t>
            </a:r>
          </a:p>
          <a:p>
            <a:r>
              <a:rPr lang="fr-CH" sz="1200" dirty="0"/>
              <a:t>Attendu de longue date, ce projet nous a permis de mettre sur pied une véritable consultation infirmière pour les patients pris en charge par thérapies orales, permettant d’offrir à ceux-ci une prise en charge personnalisée. </a:t>
            </a:r>
          </a:p>
          <a:p>
            <a:endParaRPr lang="fr-CH" dirty="0"/>
          </a:p>
        </p:txBody>
      </p:sp>
      <p:sp>
        <p:nvSpPr>
          <p:cNvPr id="4" name="Espace réservé du numéro de diapositive 3"/>
          <p:cNvSpPr>
            <a:spLocks noGrp="1"/>
          </p:cNvSpPr>
          <p:nvPr>
            <p:ph type="sldNum" sz="quarter" idx="10"/>
          </p:nvPr>
        </p:nvSpPr>
        <p:spPr/>
        <p:txBody>
          <a:bodyPr/>
          <a:lstStyle/>
          <a:p>
            <a:fld id="{9BFE4DD1-1736-42B5-81D3-51E427F734D5}" type="slidenum">
              <a:rPr lang="de-CH" smtClean="0"/>
              <a:pPr/>
              <a:t>8</a:t>
            </a:fld>
            <a:endParaRPr lang="de-CH"/>
          </a:p>
        </p:txBody>
      </p:sp>
      <p:sp>
        <p:nvSpPr>
          <p:cNvPr id="5" name="Espace réservé de la date 4">
            <a:extLst>
              <a:ext uri="{FF2B5EF4-FFF2-40B4-BE49-F238E27FC236}">
                <a16:creationId xmlns:a16="http://schemas.microsoft.com/office/drawing/2014/main" id="{93FBB6C5-AFEC-665E-8D87-D396646BB43A}"/>
              </a:ext>
            </a:extLst>
          </p:cNvPr>
          <p:cNvSpPr>
            <a:spLocks noGrp="1"/>
          </p:cNvSpPr>
          <p:nvPr>
            <p:ph type="dt" idx="1"/>
          </p:nvPr>
        </p:nvSpPr>
        <p:spPr/>
        <p:txBody>
          <a:bodyPr/>
          <a:lstStyle/>
          <a:p>
            <a:fld id="{93B79B75-68E5-4647-9BFE-111CC025FC8F}" type="datetime1">
              <a:rPr lang="fr-CH" smtClean="0"/>
              <a:t>27.10.2023</a:t>
            </a:fld>
            <a:endParaRPr lang="de-CH"/>
          </a:p>
        </p:txBody>
      </p:sp>
      <p:sp>
        <p:nvSpPr>
          <p:cNvPr id="6" name="Espace réservé du pied de page 5">
            <a:extLst>
              <a:ext uri="{FF2B5EF4-FFF2-40B4-BE49-F238E27FC236}">
                <a16:creationId xmlns:a16="http://schemas.microsoft.com/office/drawing/2014/main" id="{8C74EA6C-5026-7A13-0F35-6F16F1DE9CDF}"/>
              </a:ext>
            </a:extLst>
          </p:cNvPr>
          <p:cNvSpPr>
            <a:spLocks noGrp="1"/>
          </p:cNvSpPr>
          <p:nvPr>
            <p:ph type="ftr" sz="quarter" idx="4"/>
          </p:nvPr>
        </p:nvSpPr>
        <p:spPr/>
        <p:txBody>
          <a:bodyPr/>
          <a:lstStyle/>
          <a:p>
            <a:endParaRPr lang="de-CH"/>
          </a:p>
        </p:txBody>
      </p:sp>
    </p:spTree>
    <p:extLst>
      <p:ext uri="{BB962C8B-B14F-4D97-AF65-F5344CB8AC3E}">
        <p14:creationId xmlns:p14="http://schemas.microsoft.com/office/powerpoint/2010/main" val="18209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9BFE4DD1-1736-42B5-81D3-51E427F734D5}" type="slidenum">
              <a:rPr lang="de-CH" smtClean="0"/>
              <a:pPr/>
              <a:t>9</a:t>
            </a:fld>
            <a:endParaRPr lang="de-CH"/>
          </a:p>
        </p:txBody>
      </p:sp>
      <p:sp>
        <p:nvSpPr>
          <p:cNvPr id="5" name="Espace réservé de la date 4">
            <a:extLst>
              <a:ext uri="{FF2B5EF4-FFF2-40B4-BE49-F238E27FC236}">
                <a16:creationId xmlns:a16="http://schemas.microsoft.com/office/drawing/2014/main" id="{3463D38B-C87D-B03C-521C-7449C75A3EF4}"/>
              </a:ext>
            </a:extLst>
          </p:cNvPr>
          <p:cNvSpPr>
            <a:spLocks noGrp="1"/>
          </p:cNvSpPr>
          <p:nvPr>
            <p:ph type="dt" idx="1"/>
          </p:nvPr>
        </p:nvSpPr>
        <p:spPr/>
        <p:txBody>
          <a:bodyPr/>
          <a:lstStyle/>
          <a:p>
            <a:fld id="{8A91C426-1106-614F-A352-5CD4B66A3914}" type="datetime1">
              <a:rPr lang="fr-CH" smtClean="0"/>
              <a:t>27.10.2023</a:t>
            </a:fld>
            <a:endParaRPr lang="de-CH"/>
          </a:p>
        </p:txBody>
      </p:sp>
      <p:sp>
        <p:nvSpPr>
          <p:cNvPr id="6" name="Espace réservé du pied de page 5">
            <a:extLst>
              <a:ext uri="{FF2B5EF4-FFF2-40B4-BE49-F238E27FC236}">
                <a16:creationId xmlns:a16="http://schemas.microsoft.com/office/drawing/2014/main" id="{86F7C54A-C344-CA06-1859-07CD44A42F79}"/>
              </a:ext>
            </a:extLst>
          </p:cNvPr>
          <p:cNvSpPr>
            <a:spLocks noGrp="1"/>
          </p:cNvSpPr>
          <p:nvPr>
            <p:ph type="ftr" sz="quarter" idx="4"/>
          </p:nvPr>
        </p:nvSpPr>
        <p:spPr/>
        <p:txBody>
          <a:bodyPr/>
          <a:lstStyle/>
          <a:p>
            <a:endParaRPr lang="de-CH"/>
          </a:p>
        </p:txBody>
      </p:sp>
    </p:spTree>
    <p:extLst>
      <p:ext uri="{BB962C8B-B14F-4D97-AF65-F5344CB8AC3E}">
        <p14:creationId xmlns:p14="http://schemas.microsoft.com/office/powerpoint/2010/main" val="258606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avec images">
    <p:spTree>
      <p:nvGrpSpPr>
        <p:cNvPr id="1" name=""/>
        <p:cNvGrpSpPr/>
        <p:nvPr/>
      </p:nvGrpSpPr>
      <p:grpSpPr>
        <a:xfrm>
          <a:off x="0" y="0"/>
          <a:ext cx="0" cy="0"/>
          <a:chOff x="0" y="0"/>
          <a:chExt cx="0" cy="0"/>
        </a:xfrm>
      </p:grpSpPr>
      <p:sp>
        <p:nvSpPr>
          <p:cNvPr id="4" name="Rechteck 15"/>
          <p:cNvSpPr/>
          <p:nvPr userDrawn="1"/>
        </p:nvSpPr>
        <p:spPr>
          <a:xfrm>
            <a:off x="2218268" y="914400"/>
            <a:ext cx="9743017" cy="53721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H"/>
          </a:p>
        </p:txBody>
      </p:sp>
      <p:cxnSp>
        <p:nvCxnSpPr>
          <p:cNvPr id="5" name="Gerade Verbindung 14"/>
          <p:cNvCxnSpPr/>
          <p:nvPr userDrawn="1"/>
        </p:nvCxnSpPr>
        <p:spPr>
          <a:xfrm>
            <a:off x="294218" y="6462713"/>
            <a:ext cx="11677649" cy="0"/>
          </a:xfrm>
          <a:prstGeom prst="line">
            <a:avLst/>
          </a:prstGeom>
          <a:ln w="17780">
            <a:solidFill>
              <a:srgbClr val="FF0000"/>
            </a:solidFill>
          </a:ln>
          <a:effectLst/>
        </p:spPr>
        <p:style>
          <a:lnRef idx="1">
            <a:schemeClr val="accent1"/>
          </a:lnRef>
          <a:fillRef idx="0">
            <a:schemeClr val="accent1"/>
          </a:fillRef>
          <a:effectRef idx="0">
            <a:schemeClr val="accent1"/>
          </a:effectRef>
          <a:fontRef idx="minor">
            <a:schemeClr val="tx1"/>
          </a:fontRef>
        </p:style>
      </p:cxnSp>
      <p:pic>
        <p:nvPicPr>
          <p:cNvPr id="6" name="Grafik 8"/>
          <p:cNvPicPr>
            <a:picLocks noChangeAspect="1"/>
          </p:cNvPicPr>
          <p:nvPr userDrawn="1"/>
        </p:nvPicPr>
        <p:blipFill>
          <a:blip r:embed="rId2" cstate="print"/>
          <a:srcRect/>
          <a:stretch>
            <a:fillRect/>
          </a:stretch>
        </p:blipFill>
        <p:spPr bwMode="auto">
          <a:xfrm>
            <a:off x="285751" y="201613"/>
            <a:ext cx="11684000" cy="1155700"/>
          </a:xfrm>
          <a:prstGeom prst="rect">
            <a:avLst/>
          </a:prstGeom>
          <a:noFill/>
          <a:ln w="9525">
            <a:noFill/>
            <a:miter lim="800000"/>
            <a:headEnd/>
            <a:tailEnd/>
          </a:ln>
        </p:spPr>
      </p:pic>
      <p:sp>
        <p:nvSpPr>
          <p:cNvPr id="2" name="Titre 1"/>
          <p:cNvSpPr>
            <a:spLocks noGrp="1"/>
          </p:cNvSpPr>
          <p:nvPr>
            <p:ph type="ctrTitle"/>
          </p:nvPr>
        </p:nvSpPr>
        <p:spPr>
          <a:xfrm>
            <a:off x="2438400" y="2131200"/>
            <a:ext cx="8894400" cy="1486800"/>
          </a:xfrm>
        </p:spPr>
        <p:txBody>
          <a:bodyPr rtlCol="0" anchor="ctr">
            <a:normAutofit/>
          </a:bodyPr>
          <a:lstStyle>
            <a:lvl1pPr algn="l" defTabSz="914400" rtl="0" eaLnBrk="1" latinLnBrk="0" hangingPunct="1">
              <a:spcBef>
                <a:spcPct val="0"/>
              </a:spcBef>
              <a:buNone/>
              <a:defRPr lang="fr-CH" sz="3600" b="1" kern="1200" noProof="0">
                <a:solidFill>
                  <a:schemeClr val="tx1"/>
                </a:solidFill>
                <a:latin typeface="+mj-lt"/>
                <a:ea typeface="+mj-ea"/>
                <a:cs typeface="+mj-cs"/>
              </a:defRPr>
            </a:lvl1pPr>
          </a:lstStyle>
          <a:p>
            <a:r>
              <a:rPr lang="fr-CH" noProof="0" smtClean="0"/>
              <a:t>Cliquez pour modifier le style du titre</a:t>
            </a:r>
            <a:endParaRPr lang="fr-CH" noProof="0"/>
          </a:p>
        </p:txBody>
      </p:sp>
      <p:sp>
        <p:nvSpPr>
          <p:cNvPr id="3" name="Sous-titre 2"/>
          <p:cNvSpPr>
            <a:spLocks noGrp="1"/>
          </p:cNvSpPr>
          <p:nvPr>
            <p:ph type="subTitle" idx="1"/>
          </p:nvPr>
        </p:nvSpPr>
        <p:spPr>
          <a:xfrm>
            <a:off x="2438400" y="3686400"/>
            <a:ext cx="8894400" cy="17526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noProof="0" smtClean="0"/>
              <a:t>Cliquez pour modifier le style des sous-titres du masque</a:t>
            </a:r>
            <a:endParaRPr lang="fr-CH" noProof="0"/>
          </a:p>
        </p:txBody>
      </p:sp>
      <p:sp>
        <p:nvSpPr>
          <p:cNvPr id="7" name="Fußzeilenplatzhalter 4"/>
          <p:cNvSpPr>
            <a:spLocks noGrp="1"/>
          </p:cNvSpPr>
          <p:nvPr>
            <p:ph type="ftr" sz="quarter" idx="10"/>
          </p:nvPr>
        </p:nvSpPr>
        <p:spPr>
          <a:xfrm>
            <a:off x="313267"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
        <p:nvSpPr>
          <p:cNvPr id="8" name="Datumsplatzhalter 3"/>
          <p:cNvSpPr>
            <a:spLocks noGrp="1"/>
          </p:cNvSpPr>
          <p:nvPr>
            <p:ph type="dt" sz="half" idx="11"/>
          </p:nvPr>
        </p:nvSpPr>
        <p:spPr>
          <a:xfrm>
            <a:off x="9863668" y="6562725"/>
            <a:ext cx="2097617" cy="215900"/>
          </a:xfrm>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CD49D655-0F42-4E9B-A34D-22F08F1B9FC8}" type="datetime6">
              <a:rPr lang="fr-CH" smtClean="0"/>
              <a:pPr>
                <a:defRPr/>
              </a:pPr>
              <a:t>octobre 23</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texte 2"/>
          <p:cNvSpPr>
            <a:spLocks noGrp="1"/>
          </p:cNvSpPr>
          <p:nvPr>
            <p:ph type="body"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Foliennummernplatzhalter 5"/>
          <p:cNvSpPr>
            <a:spLocks noGrp="1"/>
          </p:cNvSpPr>
          <p:nvPr>
            <p:ph type="sldNum" sz="quarter" idx="10"/>
          </p:nvPr>
        </p:nvSpPr>
        <p:spPr/>
        <p:txBody>
          <a:bodyPr/>
          <a:lstStyle>
            <a:lvl1pPr>
              <a:defRPr/>
            </a:lvl1pPr>
          </a:lstStyle>
          <a:p>
            <a:pPr>
              <a:defRPr/>
            </a:pPr>
            <a:fld id="{9B77EB0D-7F93-42B1-ACC6-448DD6209DE5}" type="slidenum">
              <a:rPr lang="fr-CH"/>
              <a:pPr>
                <a:defRPr/>
              </a:pPr>
              <a:t>‹N°›</a:t>
            </a:fld>
            <a:endParaRPr lang="fr-CH"/>
          </a:p>
        </p:txBody>
      </p:sp>
      <p:sp>
        <p:nvSpPr>
          <p:cNvPr id="5" name="Datumsplatzhalter 3"/>
          <p:cNvSpPr>
            <a:spLocks noGrp="1"/>
          </p:cNvSpPr>
          <p:nvPr>
            <p:ph type="dt" sz="half" idx="11"/>
          </p:nvPr>
        </p:nvSpPr>
        <p:spPr/>
        <p:txBody>
          <a:bodyPr/>
          <a:lstStyle>
            <a:lvl1pPr>
              <a:defRPr/>
            </a:lvl1pPr>
          </a:lstStyle>
          <a:p>
            <a:pPr>
              <a:defRPr/>
            </a:pPr>
            <a:fld id="{CEF48D88-6917-43DB-82D3-7044F5F1653D}" type="datetime6">
              <a:rPr lang="fr-CH" smtClean="0"/>
              <a:pPr>
                <a:defRPr/>
              </a:pPr>
              <a:t>octobre 23</a:t>
            </a:fld>
            <a:endParaRPr lang="fr-CH"/>
          </a:p>
        </p:txBody>
      </p:sp>
      <p:sp>
        <p:nvSpPr>
          <p:cNvPr id="6" name="Fußzeilenplatzhalter 4"/>
          <p:cNvSpPr>
            <a:spLocks noGrp="1"/>
          </p:cNvSpPr>
          <p:nvPr>
            <p:ph type="ftr" sz="quarter" idx="12"/>
          </p:nvPr>
        </p:nvSpPr>
        <p:spPr/>
        <p:txBody>
          <a:bodyPr/>
          <a:lstStyle>
            <a:lvl1pPr>
              <a:defRPr/>
            </a:lvl1pPr>
          </a:lstStyle>
          <a:p>
            <a:pPr>
              <a:defRPr/>
            </a:pPr>
            <a:r>
              <a:rPr lang="fr-CH" smtClean="0"/>
              <a:t>Anchisi Sandro, projet Fond'Action </a:t>
            </a:r>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feld 12"/>
          <p:cNvSpPr txBox="1"/>
          <p:nvPr userDrawn="1"/>
        </p:nvSpPr>
        <p:spPr>
          <a:xfrm>
            <a:off x="11245851" y="6491288"/>
            <a:ext cx="332316" cy="277812"/>
          </a:xfrm>
          <a:prstGeom prst="rect">
            <a:avLst/>
          </a:prstGeom>
          <a:noFill/>
        </p:spPr>
        <p:txBody>
          <a:bodyPr>
            <a:spAutoFit/>
          </a:bodyPr>
          <a:lstStyle/>
          <a:p>
            <a:pPr fontAlgn="auto">
              <a:spcBef>
                <a:spcPts val="0"/>
              </a:spcBef>
              <a:spcAft>
                <a:spcPts val="0"/>
              </a:spcAft>
              <a:defRPr/>
            </a:pPr>
            <a:r>
              <a:rPr lang="fr-CH" sz="1200" dirty="0">
                <a:solidFill>
                  <a:srgbClr val="C00000"/>
                </a:solidFill>
                <a:latin typeface="+mn-lt"/>
                <a:cs typeface="+mn-cs"/>
              </a:rPr>
              <a:t>|</a:t>
            </a:r>
          </a:p>
        </p:txBody>
      </p:sp>
      <p:sp>
        <p:nvSpPr>
          <p:cNvPr id="17" name="Espace réservé du contenu 16"/>
          <p:cNvSpPr>
            <a:spLocks noGrp="1"/>
          </p:cNvSpPr>
          <p:nvPr>
            <p:ph sz="quarter" idx="11"/>
          </p:nvPr>
        </p:nvSpPr>
        <p:spPr>
          <a:xfrm>
            <a:off x="1537252" y="1272209"/>
            <a:ext cx="10357899" cy="4977516"/>
          </a:xfrm>
        </p:spPr>
        <p:txBody>
          <a:bodyPr/>
          <a:lstStyle/>
          <a:p>
            <a:pPr lvl="0"/>
            <a:r>
              <a:rPr lang="fr-CH" noProof="0" dirty="0" smtClean="0"/>
              <a:t>Cliquez pour modifier les styles du texte du masque</a:t>
            </a:r>
          </a:p>
          <a:p>
            <a:pPr lvl="1"/>
            <a:r>
              <a:rPr lang="fr-CH" noProof="0" dirty="0" smtClean="0"/>
              <a:t>Deuxième niveau</a:t>
            </a:r>
          </a:p>
          <a:p>
            <a:pPr lvl="2"/>
            <a:r>
              <a:rPr lang="fr-CH" noProof="0" dirty="0" smtClean="0"/>
              <a:t>Troisième niveau</a:t>
            </a:r>
          </a:p>
          <a:p>
            <a:pPr lvl="3"/>
            <a:r>
              <a:rPr lang="fr-CH" noProof="0" dirty="0" smtClean="0"/>
              <a:t>Quatrième niveau</a:t>
            </a:r>
          </a:p>
          <a:p>
            <a:pPr lvl="4"/>
            <a:r>
              <a:rPr lang="fr-CH" noProof="0" dirty="0" smtClean="0"/>
              <a:t>Cinquième niveau</a:t>
            </a:r>
            <a:endParaRPr lang="fr-CH" noProof="0" dirty="0"/>
          </a:p>
        </p:txBody>
      </p:sp>
      <p:sp>
        <p:nvSpPr>
          <p:cNvPr id="14" name="Espace réservé du titre 14"/>
          <p:cNvSpPr>
            <a:spLocks noGrp="1"/>
          </p:cNvSpPr>
          <p:nvPr>
            <p:ph type="title"/>
          </p:nvPr>
        </p:nvSpPr>
        <p:spPr>
          <a:xfrm>
            <a:off x="1537253" y="143125"/>
            <a:ext cx="10357897" cy="739471"/>
          </a:xfrm>
          <a:prstGeom prst="rect">
            <a:avLst/>
          </a:prstGeom>
        </p:spPr>
        <p:txBody>
          <a:bodyPr rtlCol="0">
            <a:normAutofit/>
          </a:bodyPr>
          <a:lstStyle/>
          <a:p>
            <a:r>
              <a:rPr lang="fr-CH" noProof="0" smtClean="0"/>
              <a:t>Cliquez pour modifier le style du titre</a:t>
            </a:r>
            <a:endParaRPr lang="fr-CH" noProof="0"/>
          </a:p>
        </p:txBody>
      </p:sp>
      <p:sp>
        <p:nvSpPr>
          <p:cNvPr id="5" name="Foliennummernplatzhalter 5"/>
          <p:cNvSpPr>
            <a:spLocks noGrp="1"/>
          </p:cNvSpPr>
          <p:nvPr>
            <p:ph type="sldNum" sz="quarter" idx="12"/>
          </p:nvPr>
        </p:nvSpPr>
        <p:spPr/>
        <p:txBody>
          <a:bodyPr/>
          <a:lstStyle>
            <a:lvl1pPr algn="r">
              <a:defRPr lang="de-CH" sz="900" kern="1200">
                <a:solidFill>
                  <a:schemeClr val="bg1">
                    <a:lumMod val="50000"/>
                  </a:schemeClr>
                </a:solidFill>
                <a:latin typeface="+mn-lt"/>
                <a:ea typeface="+mn-ea"/>
                <a:cs typeface="+mn-cs"/>
              </a:defRPr>
            </a:lvl1pPr>
          </a:lstStyle>
          <a:p>
            <a:pPr>
              <a:defRPr/>
            </a:pPr>
            <a:fld id="{409ED972-0B87-4C7B-AD88-A827F1255C4E}" type="slidenum">
              <a:rPr lang="fr-CH"/>
              <a:pPr>
                <a:defRPr/>
              </a:pPr>
              <a:t>‹N°›</a:t>
            </a:fld>
            <a:endParaRPr lang="fr-CH"/>
          </a:p>
        </p:txBody>
      </p:sp>
      <p:sp>
        <p:nvSpPr>
          <p:cNvPr id="6" name="Datumsplatzhalter 3"/>
          <p:cNvSpPr>
            <a:spLocks noGrp="1"/>
          </p:cNvSpPr>
          <p:nvPr>
            <p:ph type="dt" sz="half" idx="13"/>
          </p:nvPr>
        </p:nvSpPr>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416332BF-1483-41CA-B4E1-418207EC5B4F}" type="datetime6">
              <a:rPr lang="fr-CH" smtClean="0"/>
              <a:pPr>
                <a:defRPr/>
              </a:pPr>
              <a:t>octobre 23</a:t>
            </a:fld>
            <a:endParaRPr lang="fr-CH"/>
          </a:p>
        </p:txBody>
      </p:sp>
      <p:sp>
        <p:nvSpPr>
          <p:cNvPr id="7" name="Fußzeilenplatzhalter 4"/>
          <p:cNvSpPr>
            <a:spLocks noGrp="1"/>
          </p:cNvSpPr>
          <p:nvPr>
            <p:ph type="ftr" sz="quarter" idx="14"/>
          </p:nvPr>
        </p:nvSpPr>
        <p:spPr>
          <a:xfrm>
            <a:off x="1481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cxnSp>
        <p:nvCxnSpPr>
          <p:cNvPr id="4" name="Gerade Verbindung 8"/>
          <p:cNvCxnSpPr/>
          <p:nvPr userDrawn="1"/>
        </p:nvCxnSpPr>
        <p:spPr>
          <a:xfrm>
            <a:off x="304801" y="6478588"/>
            <a:ext cx="11664951" cy="0"/>
          </a:xfrm>
          <a:prstGeom prst="line">
            <a:avLst/>
          </a:prstGeom>
          <a:ln w="9525">
            <a:solidFill>
              <a:srgbClr val="FF0000"/>
            </a:solidFill>
          </a:ln>
          <a:effectLst/>
        </p:spPr>
        <p:style>
          <a:lnRef idx="1">
            <a:schemeClr val="accent1"/>
          </a:lnRef>
          <a:fillRef idx="0">
            <a:schemeClr val="accent1"/>
          </a:fillRef>
          <a:effectRef idx="0">
            <a:schemeClr val="accent1"/>
          </a:effectRef>
          <a:fontRef idx="minor">
            <a:schemeClr val="tx1"/>
          </a:fontRef>
        </p:style>
      </p:cxnSp>
      <p:pic>
        <p:nvPicPr>
          <p:cNvPr id="5" name="Grafik 9"/>
          <p:cNvPicPr>
            <a:picLocks noChangeAspect="1"/>
          </p:cNvPicPr>
          <p:nvPr userDrawn="1"/>
        </p:nvPicPr>
        <p:blipFill>
          <a:blip r:embed="rId2" cstate="print"/>
          <a:srcRect/>
          <a:stretch>
            <a:fillRect/>
          </a:stretch>
        </p:blipFill>
        <p:spPr bwMode="auto">
          <a:xfrm>
            <a:off x="285751" y="338138"/>
            <a:ext cx="11684000" cy="1155700"/>
          </a:xfrm>
          <a:prstGeom prst="rect">
            <a:avLst/>
          </a:prstGeom>
          <a:noFill/>
          <a:ln w="9525">
            <a:noFill/>
            <a:miter lim="800000"/>
            <a:headEnd/>
            <a:tailEnd/>
          </a:ln>
        </p:spPr>
      </p:pic>
      <p:sp>
        <p:nvSpPr>
          <p:cNvPr id="2" name="Titre 1"/>
          <p:cNvSpPr>
            <a:spLocks noGrp="1"/>
          </p:cNvSpPr>
          <p:nvPr>
            <p:ph type="title"/>
          </p:nvPr>
        </p:nvSpPr>
        <p:spPr>
          <a:xfrm>
            <a:off x="1851804" y="4406901"/>
            <a:ext cx="9474480" cy="1362075"/>
          </a:xfrm>
        </p:spPr>
        <p:txBody>
          <a:bodyPr rtlCol="0" anchor="t">
            <a:normAutofit/>
          </a:bodyPr>
          <a:lstStyle>
            <a:lvl1pPr algn="l" defTabSz="914400" rtl="0" eaLnBrk="1" latinLnBrk="0" hangingPunct="1">
              <a:spcBef>
                <a:spcPct val="0"/>
              </a:spcBef>
              <a:buNone/>
              <a:defRPr lang="fr-CH" sz="4000" b="1" kern="1200" cap="none" baseline="0" noProof="0">
                <a:solidFill>
                  <a:schemeClr val="tx1"/>
                </a:solidFill>
                <a:latin typeface="+mj-lt"/>
                <a:ea typeface="+mj-ea"/>
                <a:cs typeface="+mj-cs"/>
              </a:defRPr>
            </a:lvl1pPr>
          </a:lstStyle>
          <a:p>
            <a:r>
              <a:rPr lang="fr-CH" noProof="0" smtClean="0"/>
              <a:t>Cliquez pour modifier le style du titre</a:t>
            </a:r>
            <a:endParaRPr lang="fr-CH" noProof="0"/>
          </a:p>
        </p:txBody>
      </p:sp>
      <p:sp>
        <p:nvSpPr>
          <p:cNvPr id="3" name="Espace réservé du texte 2"/>
          <p:cNvSpPr>
            <a:spLocks noGrp="1"/>
          </p:cNvSpPr>
          <p:nvPr>
            <p:ph type="body" idx="1"/>
          </p:nvPr>
        </p:nvSpPr>
        <p:spPr>
          <a:xfrm>
            <a:off x="1848000" y="2906713"/>
            <a:ext cx="9480000" cy="1500187"/>
          </a:xfrm>
        </p:spPr>
        <p:txBody>
          <a:bodyPr rtlCol="0" anchor="b">
            <a:normAutofit/>
          </a:bodyPr>
          <a:lstStyle>
            <a:lvl1pPr marL="0" indent="0">
              <a:buNone/>
              <a:defRPr lang="fr-CH" sz="2000" b="1" kern="1200" noProof="0" dirty="0" smtClean="0">
                <a:solidFill>
                  <a:schemeClr val="tx1">
                    <a:tint val="7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noProof="0" dirty="0" smtClean="0"/>
              <a:t>Cliquez pour modifier les styles du texte du masque</a:t>
            </a:r>
          </a:p>
        </p:txBody>
      </p:sp>
      <p:sp>
        <p:nvSpPr>
          <p:cNvPr id="6" name="Datumsplatzhalter 3"/>
          <p:cNvSpPr>
            <a:spLocks noGrp="1"/>
          </p:cNvSpPr>
          <p:nvPr>
            <p:ph type="dt" sz="half" idx="10"/>
          </p:nvPr>
        </p:nvSpPr>
        <p:spPr>
          <a:xfrm>
            <a:off x="9867901" y="6562725"/>
            <a:ext cx="2097617" cy="215900"/>
          </a:xfrm>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BC4FA48D-5478-4DED-8509-7EFA2A7B83E0}" type="datetime6">
              <a:rPr lang="fr-CH" smtClean="0"/>
              <a:pPr>
                <a:defRPr/>
              </a:pPr>
              <a:t>octobre 23</a:t>
            </a:fld>
            <a:endParaRPr lang="fr-CH"/>
          </a:p>
        </p:txBody>
      </p:sp>
      <p:sp>
        <p:nvSpPr>
          <p:cNvPr id="7" name="Fußzeilenplatzhalter 4"/>
          <p:cNvSpPr>
            <a:spLocks noGrp="1"/>
          </p:cNvSpPr>
          <p:nvPr>
            <p:ph type="ftr" sz="quarter" idx="11"/>
          </p:nvPr>
        </p:nvSpPr>
        <p:spPr>
          <a:xfrm>
            <a:off x="2624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5" name="Textfeld 20"/>
          <p:cNvSpPr txBox="1"/>
          <p:nvPr userDrawn="1"/>
        </p:nvSpPr>
        <p:spPr>
          <a:xfrm>
            <a:off x="11245851" y="6491288"/>
            <a:ext cx="332316" cy="277812"/>
          </a:xfrm>
          <a:prstGeom prst="rect">
            <a:avLst/>
          </a:prstGeom>
          <a:noFill/>
        </p:spPr>
        <p:txBody>
          <a:bodyPr>
            <a:spAutoFit/>
          </a:bodyPr>
          <a:lstStyle/>
          <a:p>
            <a:pPr fontAlgn="auto">
              <a:spcBef>
                <a:spcPts val="0"/>
              </a:spcBef>
              <a:spcAft>
                <a:spcPts val="0"/>
              </a:spcAft>
              <a:defRPr/>
            </a:pPr>
            <a:r>
              <a:rPr lang="de-CH" sz="1200" dirty="0">
                <a:solidFill>
                  <a:srgbClr val="C00000"/>
                </a:solidFill>
                <a:latin typeface="+mn-lt"/>
                <a:cs typeface="+mn-cs"/>
              </a:rPr>
              <a:t>|</a:t>
            </a:r>
          </a:p>
        </p:txBody>
      </p:sp>
      <p:sp>
        <p:nvSpPr>
          <p:cNvPr id="10" name="Espace réservé du titre 14"/>
          <p:cNvSpPr>
            <a:spLocks noGrp="1"/>
          </p:cNvSpPr>
          <p:nvPr>
            <p:ph type="title"/>
          </p:nvPr>
        </p:nvSpPr>
        <p:spPr>
          <a:xfrm>
            <a:off x="1537253" y="143125"/>
            <a:ext cx="10357897" cy="739471"/>
          </a:xfrm>
          <a:prstGeom prst="rect">
            <a:avLst/>
          </a:prstGeom>
        </p:spPr>
        <p:txBody>
          <a:bodyPr rtlCol="0">
            <a:normAutofit/>
          </a:bodyPr>
          <a:lstStyle/>
          <a:p>
            <a:r>
              <a:rPr lang="fr-FR" dirty="0" smtClean="0"/>
              <a:t>Cliquez pour modifier le style du titre</a:t>
            </a:r>
            <a:endParaRPr lang="de-CH" dirty="0"/>
          </a:p>
        </p:txBody>
      </p:sp>
      <p:sp>
        <p:nvSpPr>
          <p:cNvPr id="11" name="Espace réservé du contenu 2"/>
          <p:cNvSpPr>
            <a:spLocks noGrp="1"/>
          </p:cNvSpPr>
          <p:nvPr>
            <p:ph sz="half" idx="11"/>
          </p:nvPr>
        </p:nvSpPr>
        <p:spPr>
          <a:xfrm>
            <a:off x="6807200" y="1177505"/>
            <a:ext cx="5062747" cy="4999008"/>
          </a:xfrm>
        </p:spPr>
        <p:txBody>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CH" noProof="0" dirty="0" smtClean="0"/>
              <a:t>Cliquez pour modifier les styles du texte du masque</a:t>
            </a:r>
          </a:p>
          <a:p>
            <a:pPr lvl="1"/>
            <a:r>
              <a:rPr lang="fr-CH" noProof="0" dirty="0" smtClean="0"/>
              <a:t>Deuxième niveau</a:t>
            </a:r>
          </a:p>
          <a:p>
            <a:pPr lvl="2"/>
            <a:r>
              <a:rPr lang="fr-CH" noProof="0" dirty="0" smtClean="0"/>
              <a:t>Troisième niveau</a:t>
            </a:r>
          </a:p>
          <a:p>
            <a:pPr lvl="3"/>
            <a:r>
              <a:rPr lang="fr-CH" noProof="0" dirty="0" smtClean="0"/>
              <a:t>Quatrième niveau</a:t>
            </a:r>
          </a:p>
          <a:p>
            <a:pPr lvl="4"/>
            <a:r>
              <a:rPr lang="fr-CH" noProof="0" dirty="0" smtClean="0"/>
              <a:t>Cinquième niveau</a:t>
            </a:r>
            <a:endParaRPr lang="fr-CH" noProof="0" dirty="0"/>
          </a:p>
        </p:txBody>
      </p:sp>
      <p:sp>
        <p:nvSpPr>
          <p:cNvPr id="12" name="Espace réservé du contenu 2"/>
          <p:cNvSpPr>
            <a:spLocks noGrp="1"/>
          </p:cNvSpPr>
          <p:nvPr>
            <p:ph sz="half" idx="12"/>
          </p:nvPr>
        </p:nvSpPr>
        <p:spPr>
          <a:xfrm>
            <a:off x="1535501" y="1183256"/>
            <a:ext cx="5062747" cy="4999008"/>
          </a:xfrm>
        </p:spPr>
        <p:txBody>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CH" noProof="0" dirty="0" smtClean="0"/>
              <a:t>Cliquez pour modifier les styles du texte du masque</a:t>
            </a:r>
          </a:p>
          <a:p>
            <a:pPr lvl="1"/>
            <a:r>
              <a:rPr lang="fr-CH" noProof="0" dirty="0" smtClean="0"/>
              <a:t>Deuxième niveau</a:t>
            </a:r>
          </a:p>
          <a:p>
            <a:pPr lvl="2"/>
            <a:r>
              <a:rPr lang="fr-CH" noProof="0" dirty="0" smtClean="0"/>
              <a:t>Troisième niveau</a:t>
            </a:r>
          </a:p>
          <a:p>
            <a:pPr lvl="3"/>
            <a:r>
              <a:rPr lang="fr-CH" noProof="0" dirty="0" smtClean="0"/>
              <a:t>Quatrième niveau</a:t>
            </a:r>
          </a:p>
          <a:p>
            <a:pPr lvl="4"/>
            <a:r>
              <a:rPr lang="fr-CH" noProof="0" dirty="0" smtClean="0"/>
              <a:t>Cinquième niveau</a:t>
            </a:r>
            <a:endParaRPr lang="fr-CH" noProof="0" dirty="0"/>
          </a:p>
        </p:txBody>
      </p:sp>
      <p:sp>
        <p:nvSpPr>
          <p:cNvPr id="6" name="Foliennummernplatzhalter 5"/>
          <p:cNvSpPr>
            <a:spLocks noGrp="1"/>
          </p:cNvSpPr>
          <p:nvPr>
            <p:ph type="sldNum" sz="quarter" idx="13"/>
          </p:nvPr>
        </p:nvSpPr>
        <p:spPr/>
        <p:txBody>
          <a:bodyPr/>
          <a:lstStyle>
            <a:lvl1pPr algn="r">
              <a:defRPr lang="de-CH" sz="900" kern="1200">
                <a:solidFill>
                  <a:schemeClr val="bg1">
                    <a:lumMod val="50000"/>
                  </a:schemeClr>
                </a:solidFill>
                <a:latin typeface="+mn-lt"/>
                <a:ea typeface="+mn-ea"/>
                <a:cs typeface="+mn-cs"/>
              </a:defRPr>
            </a:lvl1pPr>
          </a:lstStyle>
          <a:p>
            <a:pPr>
              <a:defRPr/>
            </a:pPr>
            <a:fld id="{05503631-BB18-45BC-86D1-CB585660CA61}" type="slidenum">
              <a:rPr lang="fr-CH"/>
              <a:pPr>
                <a:defRPr/>
              </a:pPr>
              <a:t>‹N°›</a:t>
            </a:fld>
            <a:endParaRPr lang="fr-CH"/>
          </a:p>
        </p:txBody>
      </p:sp>
      <p:sp>
        <p:nvSpPr>
          <p:cNvPr id="7" name="Datumsplatzhalter 3"/>
          <p:cNvSpPr>
            <a:spLocks noGrp="1"/>
          </p:cNvSpPr>
          <p:nvPr>
            <p:ph type="dt" sz="half" idx="14"/>
          </p:nvPr>
        </p:nvSpPr>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AE26866C-B2AC-4960-8F48-0F9DA414C83E}" type="datetime6">
              <a:rPr lang="fr-CH" smtClean="0"/>
              <a:pPr>
                <a:defRPr/>
              </a:pPr>
              <a:t>octobre 23</a:t>
            </a:fld>
            <a:endParaRPr lang="fr-CH"/>
          </a:p>
        </p:txBody>
      </p:sp>
      <p:sp>
        <p:nvSpPr>
          <p:cNvPr id="8" name="Fußzeilenplatzhalter 4"/>
          <p:cNvSpPr>
            <a:spLocks noGrp="1"/>
          </p:cNvSpPr>
          <p:nvPr>
            <p:ph type="ftr" sz="quarter" idx="15"/>
          </p:nvPr>
        </p:nvSpPr>
        <p:spPr>
          <a:xfrm>
            <a:off x="1481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7" name="Textfeld 15"/>
          <p:cNvSpPr txBox="1"/>
          <p:nvPr userDrawn="1"/>
        </p:nvSpPr>
        <p:spPr>
          <a:xfrm>
            <a:off x="11245851" y="6491288"/>
            <a:ext cx="332316" cy="277812"/>
          </a:xfrm>
          <a:prstGeom prst="rect">
            <a:avLst/>
          </a:prstGeom>
          <a:noFill/>
        </p:spPr>
        <p:txBody>
          <a:bodyPr>
            <a:spAutoFit/>
          </a:bodyPr>
          <a:lstStyle/>
          <a:p>
            <a:pPr fontAlgn="auto">
              <a:spcBef>
                <a:spcPts val="0"/>
              </a:spcBef>
              <a:spcAft>
                <a:spcPts val="0"/>
              </a:spcAft>
              <a:defRPr/>
            </a:pPr>
            <a:r>
              <a:rPr lang="de-CH" sz="1200" dirty="0">
                <a:solidFill>
                  <a:srgbClr val="C00000"/>
                </a:solidFill>
                <a:latin typeface="+mn-lt"/>
                <a:cs typeface="+mn-cs"/>
              </a:rPr>
              <a:t>|</a:t>
            </a:r>
          </a:p>
        </p:txBody>
      </p:sp>
      <p:sp>
        <p:nvSpPr>
          <p:cNvPr id="17" name="Espace réservé du titre 14"/>
          <p:cNvSpPr>
            <a:spLocks noGrp="1"/>
          </p:cNvSpPr>
          <p:nvPr>
            <p:ph type="title"/>
          </p:nvPr>
        </p:nvSpPr>
        <p:spPr>
          <a:xfrm>
            <a:off x="1537253" y="143125"/>
            <a:ext cx="10357897" cy="739471"/>
          </a:xfrm>
          <a:prstGeom prst="rect">
            <a:avLst/>
          </a:prstGeom>
        </p:spPr>
        <p:txBody>
          <a:bodyPr rtlCol="0">
            <a:normAutofit/>
          </a:bodyPr>
          <a:lstStyle/>
          <a:p>
            <a:r>
              <a:rPr lang="fr-FR" dirty="0" smtClean="0"/>
              <a:t>Cliquez pour modifier le style du titre</a:t>
            </a:r>
            <a:endParaRPr lang="de-CH" dirty="0"/>
          </a:p>
        </p:txBody>
      </p:sp>
      <p:sp>
        <p:nvSpPr>
          <p:cNvPr id="19" name="Espace réservé du contenu 2"/>
          <p:cNvSpPr>
            <a:spLocks noGrp="1"/>
          </p:cNvSpPr>
          <p:nvPr>
            <p:ph sz="half" idx="11"/>
          </p:nvPr>
        </p:nvSpPr>
        <p:spPr>
          <a:xfrm>
            <a:off x="6772695" y="1708031"/>
            <a:ext cx="5120255" cy="4546121"/>
          </a:xfrm>
        </p:spPr>
        <p:txBody>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CH" noProof="0" dirty="0" smtClean="0"/>
              <a:t>Cliquez pour modifier les styles du texte du masque</a:t>
            </a:r>
          </a:p>
          <a:p>
            <a:pPr lvl="1"/>
            <a:r>
              <a:rPr lang="fr-CH" noProof="0" dirty="0" smtClean="0"/>
              <a:t>Deuxième niveau</a:t>
            </a:r>
          </a:p>
          <a:p>
            <a:pPr lvl="2"/>
            <a:r>
              <a:rPr lang="fr-CH" noProof="0" dirty="0" smtClean="0"/>
              <a:t>Troisième niveau</a:t>
            </a:r>
          </a:p>
          <a:p>
            <a:pPr lvl="3"/>
            <a:r>
              <a:rPr lang="fr-CH" noProof="0" dirty="0" smtClean="0"/>
              <a:t>Quatrième niveau</a:t>
            </a:r>
          </a:p>
          <a:p>
            <a:pPr lvl="4"/>
            <a:r>
              <a:rPr lang="fr-CH" noProof="0" dirty="0" smtClean="0"/>
              <a:t>Cinquième niveau</a:t>
            </a:r>
            <a:endParaRPr lang="fr-CH" noProof="0" dirty="0"/>
          </a:p>
        </p:txBody>
      </p:sp>
      <p:sp>
        <p:nvSpPr>
          <p:cNvPr id="20" name="Espace réservé du contenu 2"/>
          <p:cNvSpPr>
            <a:spLocks noGrp="1"/>
          </p:cNvSpPr>
          <p:nvPr>
            <p:ph sz="half" idx="15"/>
          </p:nvPr>
        </p:nvSpPr>
        <p:spPr>
          <a:xfrm>
            <a:off x="1527835" y="1708031"/>
            <a:ext cx="5120255" cy="4546121"/>
          </a:xfrm>
        </p:spPr>
        <p:txBody>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CH" noProof="0" dirty="0" smtClean="0"/>
              <a:t>Cliquez pour modifier les styles du texte du masque</a:t>
            </a:r>
          </a:p>
          <a:p>
            <a:pPr lvl="1"/>
            <a:r>
              <a:rPr lang="fr-CH" noProof="0" dirty="0" smtClean="0"/>
              <a:t>Deuxième niveau</a:t>
            </a:r>
          </a:p>
          <a:p>
            <a:pPr lvl="2"/>
            <a:r>
              <a:rPr lang="fr-CH" noProof="0" dirty="0" smtClean="0"/>
              <a:t>Troisième niveau</a:t>
            </a:r>
          </a:p>
          <a:p>
            <a:pPr lvl="3"/>
            <a:r>
              <a:rPr lang="fr-CH" noProof="0" dirty="0" smtClean="0"/>
              <a:t>Quatrième niveau</a:t>
            </a:r>
          </a:p>
          <a:p>
            <a:pPr lvl="4"/>
            <a:r>
              <a:rPr lang="fr-CH" noProof="0" dirty="0" smtClean="0"/>
              <a:t>Cinquième niveau</a:t>
            </a:r>
            <a:endParaRPr lang="fr-CH" noProof="0" dirty="0"/>
          </a:p>
        </p:txBody>
      </p:sp>
      <p:sp>
        <p:nvSpPr>
          <p:cNvPr id="21" name="Espace réservé du texte 2"/>
          <p:cNvSpPr>
            <a:spLocks noGrp="1"/>
          </p:cNvSpPr>
          <p:nvPr>
            <p:ph type="body" idx="16"/>
          </p:nvPr>
        </p:nvSpPr>
        <p:spPr>
          <a:xfrm>
            <a:off x="6770579" y="1224564"/>
            <a:ext cx="5122372" cy="483467"/>
          </a:xfrm>
        </p:spPr>
        <p:txBody>
          <a:bodyPr rtlCol="0" anchor="b">
            <a:normAutofit/>
          </a:bodyPr>
          <a:lstStyle>
            <a:lvl1pPr marL="0" indent="0">
              <a:buNone/>
              <a:defRPr lang="fr-CH" sz="2000" b="1" kern="1200" noProof="0" dirty="0" smtClean="0">
                <a:solidFill>
                  <a:srgbClr val="C0000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noProof="0" dirty="0" smtClean="0"/>
              <a:t>Cliquez pour modifier les styles du texte du masque</a:t>
            </a:r>
          </a:p>
        </p:txBody>
      </p:sp>
      <p:sp>
        <p:nvSpPr>
          <p:cNvPr id="22" name="Espace réservé du texte 2"/>
          <p:cNvSpPr>
            <a:spLocks noGrp="1"/>
          </p:cNvSpPr>
          <p:nvPr>
            <p:ph type="body" idx="17"/>
          </p:nvPr>
        </p:nvSpPr>
        <p:spPr>
          <a:xfrm>
            <a:off x="1533388" y="1221689"/>
            <a:ext cx="5114704" cy="483467"/>
          </a:xfrm>
        </p:spPr>
        <p:txBody>
          <a:bodyPr rtlCol="0" anchor="b">
            <a:normAutofit/>
          </a:bodyPr>
          <a:lstStyle>
            <a:lvl1pPr marL="0" indent="0">
              <a:buNone/>
              <a:defRPr lang="fr-CH" sz="2000" b="1" kern="1200" noProof="0" dirty="0" smtClean="0">
                <a:solidFill>
                  <a:srgbClr val="C0000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noProof="0" dirty="0" smtClean="0"/>
              <a:t>Cliquez pour modifier les styles du texte du masque</a:t>
            </a:r>
          </a:p>
        </p:txBody>
      </p:sp>
      <p:sp>
        <p:nvSpPr>
          <p:cNvPr id="8" name="Foliennummernplatzhalter 5"/>
          <p:cNvSpPr>
            <a:spLocks noGrp="1"/>
          </p:cNvSpPr>
          <p:nvPr>
            <p:ph type="sldNum" sz="quarter" idx="18"/>
          </p:nvPr>
        </p:nvSpPr>
        <p:spPr/>
        <p:txBody>
          <a:bodyPr/>
          <a:lstStyle>
            <a:lvl1pPr algn="r">
              <a:defRPr lang="de-CH" sz="900" kern="1200">
                <a:solidFill>
                  <a:schemeClr val="bg1">
                    <a:lumMod val="50000"/>
                  </a:schemeClr>
                </a:solidFill>
                <a:latin typeface="+mn-lt"/>
                <a:ea typeface="+mn-ea"/>
                <a:cs typeface="+mn-cs"/>
              </a:defRPr>
            </a:lvl1pPr>
          </a:lstStyle>
          <a:p>
            <a:pPr>
              <a:defRPr/>
            </a:pPr>
            <a:fld id="{B20D4E24-2864-4A9D-B2A3-370E54B19DB7}" type="slidenum">
              <a:rPr lang="fr-CH"/>
              <a:pPr>
                <a:defRPr/>
              </a:pPr>
              <a:t>‹N°›</a:t>
            </a:fld>
            <a:endParaRPr lang="fr-CH"/>
          </a:p>
        </p:txBody>
      </p:sp>
      <p:sp>
        <p:nvSpPr>
          <p:cNvPr id="9" name="Datumsplatzhalter 3"/>
          <p:cNvSpPr>
            <a:spLocks noGrp="1"/>
          </p:cNvSpPr>
          <p:nvPr>
            <p:ph type="dt" sz="half" idx="19"/>
          </p:nvPr>
        </p:nvSpPr>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20AD9324-9287-4530-8357-28C88BAAF99E}" type="datetime6">
              <a:rPr lang="fr-CH" smtClean="0"/>
              <a:pPr>
                <a:defRPr/>
              </a:pPr>
              <a:t>octobre 23</a:t>
            </a:fld>
            <a:endParaRPr lang="fr-CH"/>
          </a:p>
        </p:txBody>
      </p:sp>
      <p:sp>
        <p:nvSpPr>
          <p:cNvPr id="10" name="Fußzeilenplatzhalter 4"/>
          <p:cNvSpPr>
            <a:spLocks noGrp="1"/>
          </p:cNvSpPr>
          <p:nvPr>
            <p:ph type="ftr" sz="quarter" idx="20"/>
          </p:nvPr>
        </p:nvSpPr>
        <p:spPr>
          <a:xfrm>
            <a:off x="1481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extfeld 11"/>
          <p:cNvSpPr txBox="1"/>
          <p:nvPr userDrawn="1"/>
        </p:nvSpPr>
        <p:spPr>
          <a:xfrm>
            <a:off x="11245851" y="6491288"/>
            <a:ext cx="332316" cy="277812"/>
          </a:xfrm>
          <a:prstGeom prst="rect">
            <a:avLst/>
          </a:prstGeom>
          <a:noFill/>
        </p:spPr>
        <p:txBody>
          <a:bodyPr>
            <a:spAutoFit/>
          </a:bodyPr>
          <a:lstStyle/>
          <a:p>
            <a:pPr fontAlgn="auto">
              <a:spcBef>
                <a:spcPts val="0"/>
              </a:spcBef>
              <a:spcAft>
                <a:spcPts val="0"/>
              </a:spcAft>
              <a:defRPr/>
            </a:pPr>
            <a:r>
              <a:rPr lang="de-CH" sz="1200" dirty="0">
                <a:solidFill>
                  <a:srgbClr val="C00000"/>
                </a:solidFill>
                <a:latin typeface="+mn-lt"/>
                <a:cs typeface="+mn-cs"/>
              </a:rPr>
              <a:t>|</a:t>
            </a:r>
          </a:p>
        </p:txBody>
      </p:sp>
      <p:sp>
        <p:nvSpPr>
          <p:cNvPr id="13" name="Espace réservé du titre 14"/>
          <p:cNvSpPr>
            <a:spLocks noGrp="1"/>
          </p:cNvSpPr>
          <p:nvPr>
            <p:ph type="title"/>
          </p:nvPr>
        </p:nvSpPr>
        <p:spPr>
          <a:xfrm>
            <a:off x="1537253" y="143125"/>
            <a:ext cx="10357897" cy="739471"/>
          </a:xfrm>
          <a:prstGeom prst="rect">
            <a:avLst/>
          </a:prstGeom>
        </p:spPr>
        <p:txBody>
          <a:bodyPr rtlCol="0">
            <a:normAutofit/>
          </a:bodyPr>
          <a:lstStyle/>
          <a:p>
            <a:r>
              <a:rPr lang="fr-FR" dirty="0" smtClean="0"/>
              <a:t>Cliquez pour modifier le style du titre</a:t>
            </a:r>
            <a:endParaRPr lang="de-CH" dirty="0"/>
          </a:p>
        </p:txBody>
      </p:sp>
      <p:sp>
        <p:nvSpPr>
          <p:cNvPr id="4" name="Foliennummernplatzhalter 5"/>
          <p:cNvSpPr>
            <a:spLocks noGrp="1"/>
          </p:cNvSpPr>
          <p:nvPr>
            <p:ph type="sldNum" sz="quarter" idx="10"/>
          </p:nvPr>
        </p:nvSpPr>
        <p:spPr/>
        <p:txBody>
          <a:bodyPr/>
          <a:lstStyle>
            <a:lvl1pPr algn="r">
              <a:defRPr lang="de-CH" sz="900" kern="1200">
                <a:solidFill>
                  <a:schemeClr val="bg1">
                    <a:lumMod val="50000"/>
                  </a:schemeClr>
                </a:solidFill>
                <a:latin typeface="+mn-lt"/>
                <a:ea typeface="+mn-ea"/>
                <a:cs typeface="+mn-cs"/>
              </a:defRPr>
            </a:lvl1pPr>
          </a:lstStyle>
          <a:p>
            <a:pPr>
              <a:defRPr/>
            </a:pPr>
            <a:fld id="{0D43169E-77FB-428A-9088-A8A3555717D3}" type="slidenum">
              <a:rPr lang="fr-CH"/>
              <a:pPr>
                <a:defRPr/>
              </a:pPr>
              <a:t>‹N°›</a:t>
            </a:fld>
            <a:endParaRPr lang="fr-CH"/>
          </a:p>
        </p:txBody>
      </p:sp>
      <p:sp>
        <p:nvSpPr>
          <p:cNvPr id="5" name="Datumsplatzhalter 3"/>
          <p:cNvSpPr>
            <a:spLocks noGrp="1"/>
          </p:cNvSpPr>
          <p:nvPr>
            <p:ph type="dt" sz="half" idx="11"/>
          </p:nvPr>
        </p:nvSpPr>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0AEB5675-021B-42BF-B49E-B32826F46E2B}" type="datetime6">
              <a:rPr lang="fr-CH" smtClean="0"/>
              <a:pPr>
                <a:defRPr/>
              </a:pPr>
              <a:t>octobre 23</a:t>
            </a:fld>
            <a:endParaRPr lang="fr-CH"/>
          </a:p>
        </p:txBody>
      </p:sp>
      <p:sp>
        <p:nvSpPr>
          <p:cNvPr id="6" name="Fußzeilenplatzhalter 4"/>
          <p:cNvSpPr>
            <a:spLocks noGrp="1"/>
          </p:cNvSpPr>
          <p:nvPr>
            <p:ph type="ftr" sz="quarter" idx="12"/>
          </p:nvPr>
        </p:nvSpPr>
        <p:spPr>
          <a:xfrm>
            <a:off x="1481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Textfeld 8"/>
          <p:cNvSpPr txBox="1"/>
          <p:nvPr userDrawn="1"/>
        </p:nvSpPr>
        <p:spPr>
          <a:xfrm>
            <a:off x="11245851" y="6491288"/>
            <a:ext cx="332316" cy="277812"/>
          </a:xfrm>
          <a:prstGeom prst="rect">
            <a:avLst/>
          </a:prstGeom>
          <a:noFill/>
        </p:spPr>
        <p:txBody>
          <a:bodyPr>
            <a:spAutoFit/>
          </a:bodyPr>
          <a:lstStyle/>
          <a:p>
            <a:pPr fontAlgn="auto">
              <a:spcBef>
                <a:spcPts val="0"/>
              </a:spcBef>
              <a:spcAft>
                <a:spcPts val="0"/>
              </a:spcAft>
              <a:defRPr/>
            </a:pPr>
            <a:r>
              <a:rPr lang="de-CH" sz="1200" dirty="0">
                <a:solidFill>
                  <a:srgbClr val="C00000"/>
                </a:solidFill>
                <a:latin typeface="+mn-lt"/>
                <a:cs typeface="+mn-cs"/>
              </a:rPr>
              <a:t>|</a:t>
            </a:r>
          </a:p>
        </p:txBody>
      </p:sp>
      <p:sp>
        <p:nvSpPr>
          <p:cNvPr id="3" name="Foliennummernplatzhalter 5"/>
          <p:cNvSpPr>
            <a:spLocks noGrp="1"/>
          </p:cNvSpPr>
          <p:nvPr>
            <p:ph type="sldNum" sz="quarter" idx="10"/>
          </p:nvPr>
        </p:nvSpPr>
        <p:spPr/>
        <p:txBody>
          <a:bodyPr/>
          <a:lstStyle>
            <a:lvl1pPr algn="r">
              <a:defRPr lang="de-CH" sz="900" kern="1200">
                <a:solidFill>
                  <a:schemeClr val="bg1">
                    <a:lumMod val="50000"/>
                  </a:schemeClr>
                </a:solidFill>
                <a:latin typeface="+mn-lt"/>
                <a:ea typeface="+mn-ea"/>
                <a:cs typeface="+mn-cs"/>
              </a:defRPr>
            </a:lvl1pPr>
          </a:lstStyle>
          <a:p>
            <a:pPr>
              <a:defRPr/>
            </a:pPr>
            <a:fld id="{9F97D790-104A-47E3-9919-055F0AB0EE60}" type="slidenum">
              <a:rPr lang="fr-CH"/>
              <a:pPr>
                <a:defRPr/>
              </a:pPr>
              <a:t>‹N°›</a:t>
            </a:fld>
            <a:endParaRPr lang="fr-CH"/>
          </a:p>
        </p:txBody>
      </p:sp>
      <p:sp>
        <p:nvSpPr>
          <p:cNvPr id="4" name="Datumsplatzhalter 3"/>
          <p:cNvSpPr>
            <a:spLocks noGrp="1"/>
          </p:cNvSpPr>
          <p:nvPr>
            <p:ph type="dt" sz="half" idx="11"/>
          </p:nvPr>
        </p:nvSpPr>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8996CAFA-425A-4F4E-8127-EF4C311A20D4}" type="datetime6">
              <a:rPr lang="fr-CH" smtClean="0"/>
              <a:pPr>
                <a:defRPr/>
              </a:pPr>
              <a:t>octobre 23</a:t>
            </a:fld>
            <a:endParaRPr lang="fr-CH"/>
          </a:p>
        </p:txBody>
      </p:sp>
      <p:sp>
        <p:nvSpPr>
          <p:cNvPr id="5" name="Fußzeilenplatzhalter 4"/>
          <p:cNvSpPr>
            <a:spLocks noGrp="1"/>
          </p:cNvSpPr>
          <p:nvPr>
            <p:ph type="ftr" sz="quarter" idx="12"/>
          </p:nvPr>
        </p:nvSpPr>
        <p:spPr>
          <a:xfrm>
            <a:off x="1481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5" name="Textfeld 11"/>
          <p:cNvSpPr txBox="1"/>
          <p:nvPr userDrawn="1"/>
        </p:nvSpPr>
        <p:spPr>
          <a:xfrm>
            <a:off x="11245851" y="6491288"/>
            <a:ext cx="332316" cy="277812"/>
          </a:xfrm>
          <a:prstGeom prst="rect">
            <a:avLst/>
          </a:prstGeom>
          <a:noFill/>
        </p:spPr>
        <p:txBody>
          <a:bodyPr>
            <a:spAutoFit/>
          </a:bodyPr>
          <a:lstStyle/>
          <a:p>
            <a:pPr fontAlgn="auto">
              <a:spcBef>
                <a:spcPts val="0"/>
              </a:spcBef>
              <a:spcAft>
                <a:spcPts val="0"/>
              </a:spcAft>
              <a:defRPr/>
            </a:pPr>
            <a:r>
              <a:rPr lang="de-CH" sz="1200" dirty="0">
                <a:solidFill>
                  <a:srgbClr val="C00000"/>
                </a:solidFill>
                <a:latin typeface="+mn-lt"/>
                <a:cs typeface="+mn-cs"/>
              </a:rPr>
              <a:t>|</a:t>
            </a:r>
          </a:p>
        </p:txBody>
      </p:sp>
      <p:sp>
        <p:nvSpPr>
          <p:cNvPr id="2" name="Titel 1"/>
          <p:cNvSpPr>
            <a:spLocks noGrp="1"/>
          </p:cNvSpPr>
          <p:nvPr>
            <p:ph type="title"/>
          </p:nvPr>
        </p:nvSpPr>
        <p:spPr>
          <a:xfrm>
            <a:off x="1533209" y="1133475"/>
            <a:ext cx="4011084" cy="1162050"/>
          </a:xfrm>
          <a:prstGeom prst="rect">
            <a:avLst/>
          </a:prstGeom>
        </p:spPr>
        <p:txBody>
          <a:bodyPr rtlCol="0">
            <a:normAutofit/>
          </a:bodyPr>
          <a:lstStyle>
            <a:lvl1pPr marL="0" marR="0" indent="0" algn="l" defTabSz="914400" rtl="0" eaLnBrk="1" fontAlgn="auto" latinLnBrk="0" hangingPunct="1">
              <a:lnSpc>
                <a:spcPct val="100000"/>
              </a:lnSpc>
              <a:spcBef>
                <a:spcPct val="0"/>
              </a:spcBef>
              <a:spcAft>
                <a:spcPts val="0"/>
              </a:spcAft>
              <a:buClrTx/>
              <a:buSzTx/>
              <a:buFontTx/>
              <a:buNone/>
              <a:tabLst/>
              <a:defRPr lang="fr-CH" sz="2400" b="1" kern="1200" noProof="0" dirty="0">
                <a:solidFill>
                  <a:srgbClr val="C00000"/>
                </a:solidFill>
                <a:latin typeface="+mj-lt"/>
                <a:ea typeface="+mj-ea"/>
                <a:cs typeface="+mj-cs"/>
              </a:defRPr>
            </a:lvl1pPr>
          </a:lstStyle>
          <a:p>
            <a:r>
              <a:rPr lang="fr-FR" noProof="0" dirty="0" smtClean="0"/>
              <a:t>Cliquez pour modifier le style du titre</a:t>
            </a:r>
            <a:endParaRPr lang="fr-CH" noProof="0" dirty="0"/>
          </a:p>
        </p:txBody>
      </p:sp>
      <p:sp>
        <p:nvSpPr>
          <p:cNvPr id="4" name="Textplatzhalter 3"/>
          <p:cNvSpPr>
            <a:spLocks noGrp="1"/>
          </p:cNvSpPr>
          <p:nvPr>
            <p:ph type="body" sz="half" idx="2"/>
          </p:nvPr>
        </p:nvSpPr>
        <p:spPr>
          <a:xfrm>
            <a:off x="1533209" y="2294626"/>
            <a:ext cx="4011084" cy="39029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noProof="0" dirty="0" smtClean="0"/>
              <a:t>Cliquez pour modifier les styles du texte du masque</a:t>
            </a:r>
          </a:p>
        </p:txBody>
      </p:sp>
      <p:sp>
        <p:nvSpPr>
          <p:cNvPr id="14" name="Espace réservé du contenu 2"/>
          <p:cNvSpPr>
            <a:spLocks noGrp="1"/>
          </p:cNvSpPr>
          <p:nvPr>
            <p:ph sz="half" idx="11"/>
          </p:nvPr>
        </p:nvSpPr>
        <p:spPr>
          <a:xfrm>
            <a:off x="5762447" y="1121434"/>
            <a:ext cx="6130504" cy="507233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noProof="0" dirty="0" smtClean="0"/>
              <a:t>Cliquez pour modifier les styles du texte du masque</a:t>
            </a:r>
          </a:p>
          <a:p>
            <a:pPr lvl="1"/>
            <a:r>
              <a:rPr lang="fr-CH" noProof="0" dirty="0" smtClean="0"/>
              <a:t>Deuxième niveau</a:t>
            </a:r>
          </a:p>
          <a:p>
            <a:pPr lvl="2"/>
            <a:r>
              <a:rPr lang="fr-CH" noProof="0" dirty="0" smtClean="0"/>
              <a:t>Troisième niveau</a:t>
            </a:r>
          </a:p>
          <a:p>
            <a:pPr lvl="3"/>
            <a:r>
              <a:rPr lang="fr-CH" noProof="0" dirty="0" smtClean="0"/>
              <a:t>Quatrième niveau</a:t>
            </a:r>
          </a:p>
          <a:p>
            <a:pPr lvl="4"/>
            <a:r>
              <a:rPr lang="fr-CH" noProof="0" dirty="0" smtClean="0"/>
              <a:t>Cinquième niveau</a:t>
            </a:r>
            <a:endParaRPr lang="fr-CH" noProof="0" dirty="0"/>
          </a:p>
        </p:txBody>
      </p:sp>
      <p:sp>
        <p:nvSpPr>
          <p:cNvPr id="6" name="Foliennummernplatzhalter 5"/>
          <p:cNvSpPr>
            <a:spLocks noGrp="1"/>
          </p:cNvSpPr>
          <p:nvPr>
            <p:ph type="sldNum" sz="quarter" idx="12"/>
          </p:nvPr>
        </p:nvSpPr>
        <p:spPr/>
        <p:txBody>
          <a:bodyPr/>
          <a:lstStyle>
            <a:lvl1pPr algn="r">
              <a:defRPr lang="de-CH" sz="900" kern="1200">
                <a:solidFill>
                  <a:schemeClr val="bg1">
                    <a:lumMod val="50000"/>
                  </a:schemeClr>
                </a:solidFill>
                <a:latin typeface="+mn-lt"/>
                <a:ea typeface="+mn-ea"/>
                <a:cs typeface="+mn-cs"/>
              </a:defRPr>
            </a:lvl1pPr>
          </a:lstStyle>
          <a:p>
            <a:pPr>
              <a:defRPr/>
            </a:pPr>
            <a:fld id="{F6A7CB65-3466-4C37-A5DD-8C511755A80B}" type="slidenum">
              <a:rPr lang="fr-CH"/>
              <a:pPr>
                <a:defRPr/>
              </a:pPr>
              <a:t>‹N°›</a:t>
            </a:fld>
            <a:endParaRPr lang="fr-CH"/>
          </a:p>
        </p:txBody>
      </p:sp>
      <p:sp>
        <p:nvSpPr>
          <p:cNvPr id="7" name="Datumsplatzhalter 3"/>
          <p:cNvSpPr>
            <a:spLocks noGrp="1"/>
          </p:cNvSpPr>
          <p:nvPr>
            <p:ph type="dt" sz="half" idx="13"/>
          </p:nvPr>
        </p:nvSpPr>
        <p:spPr/>
        <p:txBody>
          <a:bodyPr/>
          <a:lstStyle>
            <a:lvl1pPr marL="0" algn="r" defTabSz="914400" rtl="0" eaLnBrk="1" latinLnBrk="0" hangingPunct="1">
              <a:defRPr lang="de-DE" sz="900" kern="1200">
                <a:solidFill>
                  <a:schemeClr val="bg1">
                    <a:lumMod val="50000"/>
                  </a:schemeClr>
                </a:solidFill>
                <a:latin typeface="+mn-lt"/>
                <a:ea typeface="+mn-ea"/>
                <a:cs typeface="+mn-cs"/>
              </a:defRPr>
            </a:lvl1pPr>
          </a:lstStyle>
          <a:p>
            <a:pPr>
              <a:defRPr/>
            </a:pPr>
            <a:fld id="{5935922A-F25C-497C-8D82-E0DBFD817EC0}" type="datetime6">
              <a:rPr lang="fr-CH" smtClean="0"/>
              <a:pPr>
                <a:defRPr/>
              </a:pPr>
              <a:t>octobre 23</a:t>
            </a:fld>
            <a:endParaRPr lang="fr-CH" dirty="0"/>
          </a:p>
        </p:txBody>
      </p:sp>
      <p:sp>
        <p:nvSpPr>
          <p:cNvPr id="8" name="Fußzeilenplatzhalter 4"/>
          <p:cNvSpPr>
            <a:spLocks noGrp="1"/>
          </p:cNvSpPr>
          <p:nvPr>
            <p:ph type="ftr" sz="quarter" idx="14"/>
          </p:nvPr>
        </p:nvSpPr>
        <p:spPr>
          <a:xfrm>
            <a:off x="148168" y="6562725"/>
            <a:ext cx="6720417" cy="215900"/>
          </a:xfrm>
        </p:spPr>
        <p:txBody>
          <a:bodyPr/>
          <a:lstStyle>
            <a:lvl1pPr algn="l">
              <a:defRPr>
                <a:solidFill>
                  <a:schemeClr val="bg1">
                    <a:lumMod val="50000"/>
                  </a:schemeClr>
                </a:solidFill>
              </a:defRPr>
            </a:lvl1pPr>
          </a:lstStyle>
          <a:p>
            <a:pPr>
              <a:defRPr/>
            </a:pPr>
            <a:r>
              <a:rPr lang="fr-CH" smtClean="0"/>
              <a:t>Anchisi Sandro, projet Fond'Action </a:t>
            </a:r>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apositive finale avec images">
    <p:spTree>
      <p:nvGrpSpPr>
        <p:cNvPr id="1" name=""/>
        <p:cNvGrpSpPr/>
        <p:nvPr/>
      </p:nvGrpSpPr>
      <p:grpSpPr>
        <a:xfrm>
          <a:off x="0" y="0"/>
          <a:ext cx="0" cy="0"/>
          <a:chOff x="0" y="0"/>
          <a:chExt cx="0" cy="0"/>
        </a:xfrm>
      </p:grpSpPr>
      <p:sp>
        <p:nvSpPr>
          <p:cNvPr id="4" name="Rechteck 15"/>
          <p:cNvSpPr/>
          <p:nvPr userDrawn="1"/>
        </p:nvSpPr>
        <p:spPr>
          <a:xfrm>
            <a:off x="2425701" y="0"/>
            <a:ext cx="9512300" cy="51625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pic>
        <p:nvPicPr>
          <p:cNvPr id="5" name="Grafik 5"/>
          <p:cNvPicPr>
            <a:picLocks noChangeAspect="1"/>
          </p:cNvPicPr>
          <p:nvPr userDrawn="1"/>
        </p:nvPicPr>
        <p:blipFill>
          <a:blip r:embed="rId2" cstate="print"/>
          <a:srcRect/>
          <a:stretch>
            <a:fillRect/>
          </a:stretch>
        </p:blipFill>
        <p:spPr bwMode="auto">
          <a:xfrm>
            <a:off x="285751" y="5329238"/>
            <a:ext cx="11684000" cy="1155700"/>
          </a:xfrm>
          <a:prstGeom prst="rect">
            <a:avLst/>
          </a:prstGeom>
          <a:noFill/>
          <a:ln w="9525">
            <a:noFill/>
            <a:miter lim="800000"/>
            <a:headEnd/>
            <a:tailEnd/>
          </a:ln>
        </p:spPr>
      </p:pic>
      <p:sp>
        <p:nvSpPr>
          <p:cNvPr id="12" name="Titre 1"/>
          <p:cNvSpPr>
            <a:spLocks noGrp="1"/>
          </p:cNvSpPr>
          <p:nvPr>
            <p:ph type="ctrTitle"/>
          </p:nvPr>
        </p:nvSpPr>
        <p:spPr>
          <a:xfrm>
            <a:off x="2438400" y="992513"/>
            <a:ext cx="9155501" cy="1486800"/>
          </a:xfrm>
        </p:spPr>
        <p:txBody>
          <a:bodyPr rtlCol="0" anchor="ctr">
            <a:normAutofit/>
          </a:bodyPr>
          <a:lstStyle>
            <a:lvl1pPr algn="l" defTabSz="914400" rtl="0" eaLnBrk="1" latinLnBrk="0" hangingPunct="1">
              <a:spcBef>
                <a:spcPct val="0"/>
              </a:spcBef>
              <a:buNone/>
              <a:defRPr lang="fr-CH" sz="3600" b="1" kern="1200" noProof="0">
                <a:solidFill>
                  <a:schemeClr val="tx1"/>
                </a:solidFill>
                <a:latin typeface="+mj-lt"/>
                <a:ea typeface="+mj-ea"/>
                <a:cs typeface="+mj-cs"/>
              </a:defRPr>
            </a:lvl1pPr>
          </a:lstStyle>
          <a:p>
            <a:r>
              <a:rPr lang="fr-CH" noProof="0" dirty="0" smtClean="0"/>
              <a:t>Cliquez pour modifier le style du titre</a:t>
            </a:r>
            <a:endParaRPr lang="fr-CH" noProof="0" dirty="0"/>
          </a:p>
        </p:txBody>
      </p:sp>
      <p:sp>
        <p:nvSpPr>
          <p:cNvPr id="15" name="Sous-titre 2"/>
          <p:cNvSpPr>
            <a:spLocks noGrp="1"/>
          </p:cNvSpPr>
          <p:nvPr>
            <p:ph type="subTitle" idx="1"/>
          </p:nvPr>
        </p:nvSpPr>
        <p:spPr>
          <a:xfrm>
            <a:off x="2438400" y="2478760"/>
            <a:ext cx="9155501" cy="17526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noProof="0" dirty="0" smtClean="0"/>
              <a:t>Cliquez pour modifier le style des sous-titres du masque</a:t>
            </a:r>
            <a:endParaRPr lang="fr-CH"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exte 15"/>
          <p:cNvSpPr>
            <a:spLocks noGrp="1"/>
          </p:cNvSpPr>
          <p:nvPr>
            <p:ph type="body" idx="1"/>
          </p:nvPr>
        </p:nvSpPr>
        <p:spPr bwMode="auto">
          <a:xfrm>
            <a:off x="1536701" y="1266826"/>
            <a:ext cx="10358967" cy="4983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p>
        </p:txBody>
      </p:sp>
      <p:sp>
        <p:nvSpPr>
          <p:cNvPr id="13" name="Foliennummernplatzhalter 5"/>
          <p:cNvSpPr>
            <a:spLocks noGrp="1"/>
          </p:cNvSpPr>
          <p:nvPr>
            <p:ph type="sldNum" sz="quarter" idx="4"/>
          </p:nvPr>
        </p:nvSpPr>
        <p:spPr>
          <a:xfrm>
            <a:off x="11241617" y="6562725"/>
            <a:ext cx="643467" cy="215900"/>
          </a:xfrm>
          <a:prstGeom prst="rect">
            <a:avLst/>
          </a:prstGeom>
        </p:spPr>
        <p:txBody>
          <a:bodyPr vert="horz" lIns="91440" tIns="45720" rIns="91440" bIns="45720" rtlCol="0" anchor="ctr"/>
          <a:lstStyle>
            <a:lvl1pPr algn="r" fontAlgn="auto">
              <a:spcBef>
                <a:spcPts val="0"/>
              </a:spcBef>
              <a:spcAft>
                <a:spcPts val="0"/>
              </a:spcAft>
              <a:defRPr lang="de-CH" sz="900" kern="1200">
                <a:solidFill>
                  <a:schemeClr val="bg1">
                    <a:lumMod val="50000"/>
                  </a:schemeClr>
                </a:solidFill>
                <a:latin typeface="+mn-lt"/>
                <a:ea typeface="+mn-ea"/>
                <a:cs typeface="+mn-cs"/>
              </a:defRPr>
            </a:lvl1pPr>
          </a:lstStyle>
          <a:p>
            <a:pPr>
              <a:defRPr/>
            </a:pPr>
            <a:fld id="{4D807F17-6BDC-45DF-9C7A-1A14DF00DF41}" type="slidenum">
              <a:rPr lang="fr-CH"/>
              <a:pPr>
                <a:defRPr/>
              </a:pPr>
              <a:t>‹N°›</a:t>
            </a:fld>
            <a:endParaRPr lang="fr-CH"/>
          </a:p>
        </p:txBody>
      </p:sp>
      <p:sp>
        <p:nvSpPr>
          <p:cNvPr id="14" name="Datumsplatzhalter 3"/>
          <p:cNvSpPr>
            <a:spLocks noGrp="1"/>
          </p:cNvSpPr>
          <p:nvPr>
            <p:ph type="dt" sz="half" idx="2"/>
          </p:nvPr>
        </p:nvSpPr>
        <p:spPr>
          <a:xfrm>
            <a:off x="9065685" y="6562725"/>
            <a:ext cx="2256367" cy="215900"/>
          </a:xfrm>
          <a:prstGeom prst="rect">
            <a:avLst/>
          </a:prstGeom>
        </p:spPr>
        <p:txBody>
          <a:bodyPr vert="horz" lIns="91440" tIns="45720" rIns="91440" bIns="45720" rtlCol="0" anchor="ctr"/>
          <a:lstStyle>
            <a:lvl1pPr marL="0" algn="r" defTabSz="914400" rtl="0" eaLnBrk="1" fontAlgn="auto" latinLnBrk="0" hangingPunct="1">
              <a:spcBef>
                <a:spcPts val="0"/>
              </a:spcBef>
              <a:spcAft>
                <a:spcPts val="0"/>
              </a:spcAft>
              <a:defRPr lang="de-DE" sz="900" kern="1200">
                <a:solidFill>
                  <a:schemeClr val="bg1">
                    <a:lumMod val="50000"/>
                  </a:schemeClr>
                </a:solidFill>
                <a:latin typeface="+mn-lt"/>
                <a:ea typeface="+mn-ea"/>
                <a:cs typeface="+mn-cs"/>
              </a:defRPr>
            </a:lvl1pPr>
          </a:lstStyle>
          <a:p>
            <a:pPr>
              <a:defRPr/>
            </a:pPr>
            <a:fld id="{DEAABDB6-4A64-44FC-9045-208A9C8E00D4}" type="datetime6">
              <a:rPr lang="fr-CH" smtClean="0"/>
              <a:pPr>
                <a:defRPr/>
              </a:pPr>
              <a:t>octobre 23</a:t>
            </a:fld>
            <a:endParaRPr lang="fr-CH"/>
          </a:p>
        </p:txBody>
      </p:sp>
      <p:sp>
        <p:nvSpPr>
          <p:cNvPr id="18" name="Fußzeilenplatzhalter 4"/>
          <p:cNvSpPr>
            <a:spLocks noGrp="1"/>
          </p:cNvSpPr>
          <p:nvPr>
            <p:ph type="ftr" sz="quarter" idx="3"/>
          </p:nvPr>
        </p:nvSpPr>
        <p:spPr>
          <a:xfrm>
            <a:off x="139700" y="6562725"/>
            <a:ext cx="4986867" cy="215900"/>
          </a:xfrm>
          <a:prstGeom prst="rect">
            <a:avLst/>
          </a:prstGeom>
        </p:spPr>
        <p:txBody>
          <a:bodyPr vert="horz" lIns="91440" tIns="45720" rIns="91440" bIns="45720" rtlCol="0" anchor="ctr"/>
          <a:lstStyle>
            <a:lvl1pPr marL="0" algn="l" defTabSz="914400" rtl="0" eaLnBrk="1" fontAlgn="auto" latinLnBrk="0" hangingPunct="1">
              <a:spcBef>
                <a:spcPts val="0"/>
              </a:spcBef>
              <a:spcAft>
                <a:spcPts val="0"/>
              </a:spcAft>
              <a:defRPr lang="de-CH" sz="900" kern="1200">
                <a:solidFill>
                  <a:schemeClr val="bg1">
                    <a:lumMod val="50000"/>
                  </a:schemeClr>
                </a:solidFill>
                <a:latin typeface="+mn-lt"/>
                <a:ea typeface="+mn-ea"/>
                <a:cs typeface="+mn-cs"/>
              </a:defRPr>
            </a:lvl1pPr>
          </a:lstStyle>
          <a:p>
            <a:pPr>
              <a:defRPr/>
            </a:pPr>
            <a:r>
              <a:rPr lang="fr-CH" smtClean="0"/>
              <a:t>Anchisi Sandro, projet Fond'Action </a:t>
            </a:r>
            <a:endParaRPr lang="fr-CH"/>
          </a:p>
        </p:txBody>
      </p:sp>
      <p:cxnSp>
        <p:nvCxnSpPr>
          <p:cNvPr id="12" name="Gerade Verbindung 11"/>
          <p:cNvCxnSpPr/>
          <p:nvPr/>
        </p:nvCxnSpPr>
        <p:spPr>
          <a:xfrm flipV="1">
            <a:off x="190500" y="6470650"/>
            <a:ext cx="11760200" cy="0"/>
          </a:xfrm>
          <a:prstGeom prst="line">
            <a:avLst/>
          </a:prstGeom>
          <a:ln w="9525">
            <a:solidFill>
              <a:srgbClr val="FF0000"/>
            </a:solidFill>
          </a:ln>
          <a:effectLst/>
        </p:spPr>
        <p:style>
          <a:lnRef idx="1">
            <a:schemeClr val="accent1"/>
          </a:lnRef>
          <a:fillRef idx="0">
            <a:schemeClr val="accent1"/>
          </a:fillRef>
          <a:effectRef idx="0">
            <a:schemeClr val="accent1"/>
          </a:effectRef>
          <a:fontRef idx="minor">
            <a:schemeClr val="tx1"/>
          </a:fontRef>
        </p:style>
      </p:cxnSp>
      <p:pic>
        <p:nvPicPr>
          <p:cNvPr id="1031" name="Grafik 8"/>
          <p:cNvPicPr>
            <a:picLocks noChangeAspect="1"/>
          </p:cNvPicPr>
          <p:nvPr/>
        </p:nvPicPr>
        <p:blipFill>
          <a:blip r:embed="rId12" cstate="print"/>
          <a:srcRect r="3281"/>
          <a:stretch>
            <a:fillRect/>
          </a:stretch>
        </p:blipFill>
        <p:spPr bwMode="auto">
          <a:xfrm>
            <a:off x="177801" y="550863"/>
            <a:ext cx="11791951" cy="727075"/>
          </a:xfrm>
          <a:prstGeom prst="rect">
            <a:avLst/>
          </a:prstGeom>
          <a:noFill/>
          <a:ln w="9525">
            <a:noFill/>
            <a:miter lim="800000"/>
            <a:headEnd/>
            <a:tailEnd/>
          </a:ln>
        </p:spPr>
      </p:pic>
      <p:sp>
        <p:nvSpPr>
          <p:cNvPr id="1032" name="Espace réservé du titre 14"/>
          <p:cNvSpPr>
            <a:spLocks noGrp="1"/>
          </p:cNvSpPr>
          <p:nvPr>
            <p:ph type="title"/>
          </p:nvPr>
        </p:nvSpPr>
        <p:spPr bwMode="auto">
          <a:xfrm>
            <a:off x="1536701" y="142876"/>
            <a:ext cx="10358967" cy="739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CH" smtClean="0"/>
              <a:t>Cliquez pour modifier le style du titre</a:t>
            </a:r>
          </a:p>
        </p:txBody>
      </p:sp>
      <p:sp>
        <p:nvSpPr>
          <p:cNvPr id="10" name="Textfeld 12"/>
          <p:cNvSpPr txBox="1"/>
          <p:nvPr/>
        </p:nvSpPr>
        <p:spPr>
          <a:xfrm>
            <a:off x="11245851" y="6491288"/>
            <a:ext cx="332316" cy="277812"/>
          </a:xfrm>
          <a:prstGeom prst="rect">
            <a:avLst/>
          </a:prstGeom>
          <a:noFill/>
        </p:spPr>
        <p:txBody>
          <a:bodyPr>
            <a:spAutoFit/>
          </a:bodyPr>
          <a:lstStyle/>
          <a:p>
            <a:pPr fontAlgn="auto">
              <a:spcBef>
                <a:spcPts val="0"/>
              </a:spcBef>
              <a:spcAft>
                <a:spcPts val="0"/>
              </a:spcAft>
              <a:defRPr/>
            </a:pPr>
            <a:r>
              <a:rPr lang="fr-CH" sz="1200" dirty="0">
                <a:solidFill>
                  <a:srgbClr val="C00000"/>
                </a:solidFill>
                <a:latin typeface="+mn-lt"/>
                <a:cs typeface="+mn-cs"/>
              </a:rPr>
              <a:t>|</a:t>
            </a:r>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67" r:id="rId10"/>
  </p:sldLayoutIdLst>
  <p:hf hdr="0"/>
  <p:txStyles>
    <p:titleStyle>
      <a:lvl1pPr algn="l" rtl="0" eaLnBrk="0" fontAlgn="base" hangingPunct="0">
        <a:spcBef>
          <a:spcPct val="0"/>
        </a:spcBef>
        <a:spcAft>
          <a:spcPct val="0"/>
        </a:spcAft>
        <a:defRPr lang="de-CH" sz="2400" b="1" kern="1200" dirty="0">
          <a:solidFill>
            <a:srgbClr val="7F7F7F"/>
          </a:solidFill>
          <a:latin typeface="+mj-lt"/>
          <a:ea typeface="+mj-ea"/>
          <a:cs typeface="+mj-cs"/>
        </a:defRPr>
      </a:lvl1pPr>
      <a:lvl2pPr algn="l" rtl="0" eaLnBrk="0" fontAlgn="base" hangingPunct="0">
        <a:spcBef>
          <a:spcPct val="0"/>
        </a:spcBef>
        <a:spcAft>
          <a:spcPct val="0"/>
        </a:spcAft>
        <a:defRPr sz="2400" b="1">
          <a:solidFill>
            <a:srgbClr val="7F7F7F"/>
          </a:solidFill>
          <a:latin typeface="Arial" charset="0"/>
        </a:defRPr>
      </a:lvl2pPr>
      <a:lvl3pPr algn="l" rtl="0" eaLnBrk="0" fontAlgn="base" hangingPunct="0">
        <a:spcBef>
          <a:spcPct val="0"/>
        </a:spcBef>
        <a:spcAft>
          <a:spcPct val="0"/>
        </a:spcAft>
        <a:defRPr sz="2400" b="1">
          <a:solidFill>
            <a:srgbClr val="7F7F7F"/>
          </a:solidFill>
          <a:latin typeface="Arial" charset="0"/>
        </a:defRPr>
      </a:lvl3pPr>
      <a:lvl4pPr algn="l" rtl="0" eaLnBrk="0" fontAlgn="base" hangingPunct="0">
        <a:spcBef>
          <a:spcPct val="0"/>
        </a:spcBef>
        <a:spcAft>
          <a:spcPct val="0"/>
        </a:spcAft>
        <a:defRPr sz="2400" b="1">
          <a:solidFill>
            <a:srgbClr val="7F7F7F"/>
          </a:solidFill>
          <a:latin typeface="Arial" charset="0"/>
        </a:defRPr>
      </a:lvl4pPr>
      <a:lvl5pPr algn="l" rtl="0" eaLnBrk="0" fontAlgn="base" hangingPunct="0">
        <a:spcBef>
          <a:spcPct val="0"/>
        </a:spcBef>
        <a:spcAft>
          <a:spcPct val="0"/>
        </a:spcAft>
        <a:defRPr sz="2400" b="1">
          <a:solidFill>
            <a:srgbClr val="7F7F7F"/>
          </a:solidFill>
          <a:latin typeface="Arial" charset="0"/>
        </a:defRPr>
      </a:lvl5pPr>
      <a:lvl6pPr marL="457200" algn="l" rtl="0" fontAlgn="base">
        <a:spcBef>
          <a:spcPct val="0"/>
        </a:spcBef>
        <a:spcAft>
          <a:spcPct val="0"/>
        </a:spcAft>
        <a:defRPr sz="2400" b="1">
          <a:solidFill>
            <a:srgbClr val="7F7F7F"/>
          </a:solidFill>
          <a:latin typeface="Arial" charset="0"/>
        </a:defRPr>
      </a:lvl6pPr>
      <a:lvl7pPr marL="914400" algn="l" rtl="0" fontAlgn="base">
        <a:spcBef>
          <a:spcPct val="0"/>
        </a:spcBef>
        <a:spcAft>
          <a:spcPct val="0"/>
        </a:spcAft>
        <a:defRPr sz="2400" b="1">
          <a:solidFill>
            <a:srgbClr val="7F7F7F"/>
          </a:solidFill>
          <a:latin typeface="Arial" charset="0"/>
        </a:defRPr>
      </a:lvl7pPr>
      <a:lvl8pPr marL="1371600" algn="l" rtl="0" fontAlgn="base">
        <a:spcBef>
          <a:spcPct val="0"/>
        </a:spcBef>
        <a:spcAft>
          <a:spcPct val="0"/>
        </a:spcAft>
        <a:defRPr sz="2400" b="1">
          <a:solidFill>
            <a:srgbClr val="7F7F7F"/>
          </a:solidFill>
          <a:latin typeface="Arial" charset="0"/>
        </a:defRPr>
      </a:lvl8pPr>
      <a:lvl9pPr marL="1828800" algn="l" rtl="0" fontAlgn="base">
        <a:spcBef>
          <a:spcPct val="0"/>
        </a:spcBef>
        <a:spcAft>
          <a:spcPct val="0"/>
        </a:spcAft>
        <a:defRPr sz="2400" b="1">
          <a:solidFill>
            <a:srgbClr val="7F7F7F"/>
          </a:solidFill>
          <a:latin typeface="Arial" charset="0"/>
        </a:defRPr>
      </a:lvl9pPr>
    </p:titleStyle>
    <p:bodyStyle>
      <a:lvl1pPr marL="222250" indent="-222250" algn="l" rtl="0" eaLnBrk="0" fontAlgn="base" hangingPunct="0">
        <a:spcBef>
          <a:spcPct val="20000"/>
        </a:spcBef>
        <a:spcAft>
          <a:spcPct val="0"/>
        </a:spcAft>
        <a:buClr>
          <a:srgbClr val="C00000"/>
        </a:buClr>
        <a:buSzPct val="90000"/>
        <a:buFont typeface="Wingdings 2" pitchFamily="18" charset="2"/>
        <a:buChar char=""/>
        <a:defRPr sz="2400" b="1" kern="1200">
          <a:solidFill>
            <a:schemeClr val="tx1"/>
          </a:solidFill>
          <a:latin typeface="+mn-lt"/>
          <a:ea typeface="+mn-ea"/>
          <a:cs typeface="+mn-cs"/>
        </a:defRPr>
      </a:lvl1pPr>
      <a:lvl2pPr marL="498475" indent="-239713" algn="l" rtl="0" eaLnBrk="0" fontAlgn="base" hangingPunct="0">
        <a:spcBef>
          <a:spcPct val="20000"/>
        </a:spcBef>
        <a:spcAft>
          <a:spcPct val="0"/>
        </a:spcAft>
        <a:buFont typeface="Arial" charset="0"/>
        <a:buChar char="-"/>
        <a:defRPr sz="2000" kern="1200">
          <a:solidFill>
            <a:srgbClr val="262626"/>
          </a:solidFill>
          <a:latin typeface="+mn-lt"/>
          <a:ea typeface="+mn-ea"/>
          <a:cs typeface="+mn-cs"/>
        </a:defRPr>
      </a:lvl2pPr>
      <a:lvl3pPr marL="757238" indent="-222250" algn="l" rtl="0" eaLnBrk="0" fontAlgn="base" hangingPunct="0">
        <a:spcBef>
          <a:spcPct val="20000"/>
        </a:spcBef>
        <a:spcAft>
          <a:spcPct val="0"/>
        </a:spcAft>
        <a:buFont typeface="Arial" charset="0"/>
        <a:buChar char="-"/>
        <a:defRPr kern="1200">
          <a:solidFill>
            <a:srgbClr val="262626"/>
          </a:solidFill>
          <a:latin typeface="+mn-lt"/>
          <a:ea typeface="+mn-ea"/>
          <a:cs typeface="+mn-cs"/>
        </a:defRPr>
      </a:lvl3pPr>
      <a:lvl4pPr marL="1025525" indent="-222250" algn="l" rtl="0" eaLnBrk="0" fontAlgn="base" hangingPunct="0">
        <a:spcBef>
          <a:spcPct val="20000"/>
        </a:spcBef>
        <a:spcAft>
          <a:spcPct val="0"/>
        </a:spcAft>
        <a:buFont typeface="Arial" charset="0"/>
        <a:buChar char="-"/>
        <a:defRPr kern="1200">
          <a:solidFill>
            <a:srgbClr val="262626"/>
          </a:solidFill>
          <a:latin typeface="+mn-lt"/>
          <a:ea typeface="+mn-ea"/>
          <a:cs typeface="+mn-cs"/>
        </a:defRPr>
      </a:lvl4pPr>
      <a:lvl5pPr marL="1311275" indent="-230188" algn="l" rtl="0" eaLnBrk="0" fontAlgn="base" hangingPunct="0">
        <a:spcBef>
          <a:spcPct val="20000"/>
        </a:spcBef>
        <a:spcAft>
          <a:spcPct val="0"/>
        </a:spcAft>
        <a:buFont typeface="Arial" charset="0"/>
        <a:buChar char="-"/>
        <a:defRPr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47701" y="302465"/>
            <a:ext cx="7371840" cy="1486800"/>
          </a:xfrm>
        </p:spPr>
        <p:txBody>
          <a:bodyPr>
            <a:normAutofit fontScale="90000"/>
          </a:bodyPr>
          <a:lstStyle/>
          <a:p>
            <a:pPr algn="ctr"/>
            <a:r>
              <a:rPr lang="fr-CH" sz="2800" dirty="0"/>
              <a:t>Suivi des patients sous thérapie orale </a:t>
            </a:r>
            <a:br>
              <a:rPr lang="fr-CH" sz="2800" dirty="0"/>
            </a:br>
            <a:r>
              <a:rPr lang="fr-CH" sz="2800" dirty="0"/>
              <a:t>en oncologie ambulatoire </a:t>
            </a:r>
            <a:r>
              <a:rPr lang="fr-CH" sz="2000" dirty="0"/>
              <a:t/>
            </a:r>
            <a:br>
              <a:rPr lang="fr-CH" sz="2000" dirty="0"/>
            </a:br>
            <a:r>
              <a:rPr lang="fr-CH" sz="2000" dirty="0"/>
              <a:t/>
            </a:r>
            <a:br>
              <a:rPr lang="fr-CH" sz="2000" dirty="0"/>
            </a:br>
            <a:r>
              <a:rPr lang="fr-CH" sz="2000" dirty="0"/>
              <a:t>Hôpital du Valais / Sion</a:t>
            </a:r>
          </a:p>
        </p:txBody>
      </p:sp>
      <p:sp>
        <p:nvSpPr>
          <p:cNvPr id="5" name="Espace réservé de la date 4"/>
          <p:cNvSpPr>
            <a:spLocks noGrp="1"/>
          </p:cNvSpPr>
          <p:nvPr>
            <p:ph type="dt" sz="half" idx="10"/>
          </p:nvPr>
        </p:nvSpPr>
        <p:spPr>
          <a:xfrm>
            <a:off x="8043785" y="6439263"/>
            <a:ext cx="2057400" cy="365125"/>
          </a:xfrm>
        </p:spPr>
        <p:txBody>
          <a:bodyPr/>
          <a:lstStyle/>
          <a:p>
            <a:fld id="{9E0E3F13-4FBC-2E46-A031-134EB0743264}" type="datetime1">
              <a:rPr lang="fr-CH" noProof="0" smtClean="0"/>
              <a:t>27.10.2023</a:t>
            </a:fld>
            <a:endParaRPr lang="fr-FR" noProof="0" dirty="0"/>
          </a:p>
        </p:txBody>
      </p:sp>
      <p:sp>
        <p:nvSpPr>
          <p:cNvPr id="4" name="Espace réservé du pied de page 3"/>
          <p:cNvSpPr>
            <a:spLocks noGrp="1"/>
          </p:cNvSpPr>
          <p:nvPr>
            <p:ph type="ftr" sz="quarter" idx="11"/>
          </p:nvPr>
        </p:nvSpPr>
        <p:spPr>
          <a:xfrm>
            <a:off x="1534804" y="6686837"/>
            <a:ext cx="9133196" cy="117550"/>
          </a:xfrm>
        </p:spPr>
        <p:txBody>
          <a:bodyPr/>
          <a:lstStyle/>
          <a:p>
            <a:r>
              <a:rPr lang="fr-CH" noProof="0"/>
              <a:t>PD Dr Sandro Anchisi - Christine Coutaz – Marie-Rose Desrosiers / Hôpital du Valais</a:t>
            </a:r>
            <a:endParaRPr lang="fr-CH" noProof="0" dirty="0"/>
          </a:p>
        </p:txBody>
      </p:sp>
      <p:sp>
        <p:nvSpPr>
          <p:cNvPr id="3" name="ZoneTexte 2"/>
          <p:cNvSpPr txBox="1"/>
          <p:nvPr/>
        </p:nvSpPr>
        <p:spPr>
          <a:xfrm>
            <a:off x="4175760" y="5246370"/>
            <a:ext cx="914400" cy="914400"/>
          </a:xfrm>
          <a:prstGeom prst="rect">
            <a:avLst/>
          </a:prstGeom>
        </p:spPr>
        <p:txBody>
          <a:bodyPr vert="horz" wrap="none" lIns="91440" tIns="45720" rIns="91440" bIns="45720" rtlCol="0">
            <a:normAutofit/>
          </a:bodyPr>
          <a:lstStyle/>
          <a:p>
            <a:pPr fontAlgn="auto">
              <a:spcBef>
                <a:spcPct val="20000"/>
              </a:spcBef>
              <a:spcAft>
                <a:spcPts val="0"/>
              </a:spcAft>
              <a:buClr>
                <a:srgbClr val="C00000"/>
              </a:buClr>
              <a:buSzPct val="90000"/>
            </a:pPr>
            <a:endParaRPr lang="fr-CH" sz="2000" b="1" dirty="0">
              <a:solidFill>
                <a:schemeClr val="tx1">
                  <a:tint val="75000"/>
                </a:schemeClr>
              </a:solidFill>
              <a:latin typeface="+mn-lt"/>
              <a:cs typeface="+mn-cs"/>
            </a:endParaRPr>
          </a:p>
        </p:txBody>
      </p:sp>
      <p:sp>
        <p:nvSpPr>
          <p:cNvPr id="11" name="ZoneTexte 10"/>
          <p:cNvSpPr txBox="1"/>
          <p:nvPr/>
        </p:nvSpPr>
        <p:spPr>
          <a:xfrm>
            <a:off x="3597581" y="4951368"/>
            <a:ext cx="914400" cy="914400"/>
          </a:xfrm>
          <a:prstGeom prst="rect">
            <a:avLst/>
          </a:prstGeom>
        </p:spPr>
        <p:txBody>
          <a:bodyPr vert="horz" wrap="none" lIns="91440" tIns="45720" rIns="91440" bIns="45720" rtlCol="0">
            <a:normAutofit/>
          </a:bodyPr>
          <a:lstStyle/>
          <a:p>
            <a:pPr fontAlgn="auto">
              <a:spcBef>
                <a:spcPct val="20000"/>
              </a:spcBef>
              <a:spcAft>
                <a:spcPts val="0"/>
              </a:spcAft>
              <a:buClr>
                <a:srgbClr val="C00000"/>
              </a:buClr>
              <a:buSzPct val="90000"/>
            </a:pPr>
            <a:endParaRPr lang="fr-CH" sz="2000" b="1" dirty="0">
              <a:solidFill>
                <a:schemeClr val="tx1">
                  <a:tint val="75000"/>
                </a:schemeClr>
              </a:solidFill>
              <a:latin typeface="+mn-lt"/>
              <a:cs typeface="+mn-cs"/>
            </a:endParaRPr>
          </a:p>
        </p:txBody>
      </p:sp>
      <p:sp>
        <p:nvSpPr>
          <p:cNvPr id="12" name="ZoneTexte 11"/>
          <p:cNvSpPr txBox="1"/>
          <p:nvPr/>
        </p:nvSpPr>
        <p:spPr>
          <a:xfrm>
            <a:off x="3684494" y="5477435"/>
            <a:ext cx="914400" cy="914400"/>
          </a:xfrm>
          <a:prstGeom prst="rect">
            <a:avLst/>
          </a:prstGeom>
        </p:spPr>
        <p:txBody>
          <a:bodyPr vert="horz" wrap="none" lIns="91440" tIns="45720" rIns="91440" bIns="45720" rtlCol="0">
            <a:normAutofit/>
          </a:bodyPr>
          <a:lstStyle/>
          <a:p>
            <a:pPr fontAlgn="auto">
              <a:spcBef>
                <a:spcPct val="20000"/>
              </a:spcBef>
              <a:spcAft>
                <a:spcPts val="0"/>
              </a:spcAft>
              <a:buClr>
                <a:srgbClr val="C00000"/>
              </a:buClr>
              <a:buSzPct val="90000"/>
            </a:pPr>
            <a:endParaRPr lang="fr-CH" sz="2000" b="1" dirty="0">
              <a:solidFill>
                <a:schemeClr val="tx1">
                  <a:tint val="75000"/>
                </a:schemeClr>
              </a:solidFill>
              <a:latin typeface="+mn-lt"/>
              <a:cs typeface="+mn-cs"/>
            </a:endParaRPr>
          </a:p>
        </p:txBody>
      </p:sp>
      <p:pic>
        <p:nvPicPr>
          <p:cNvPr id="7" name="Image 6"/>
          <p:cNvPicPr>
            <a:picLocks noChangeAspect="1"/>
          </p:cNvPicPr>
          <p:nvPr/>
        </p:nvPicPr>
        <p:blipFill>
          <a:blip r:embed="rId3"/>
          <a:stretch>
            <a:fillRect/>
          </a:stretch>
        </p:blipFill>
        <p:spPr>
          <a:xfrm>
            <a:off x="3031985" y="2208932"/>
            <a:ext cx="5403273" cy="3510224"/>
          </a:xfrm>
          <a:prstGeom prst="rect">
            <a:avLst/>
          </a:prstGeom>
        </p:spPr>
      </p:pic>
      <p:sp>
        <p:nvSpPr>
          <p:cNvPr id="6" name="ZoneTexte 5">
            <a:extLst>
              <a:ext uri="{FF2B5EF4-FFF2-40B4-BE49-F238E27FC236}">
                <a16:creationId xmlns:a16="http://schemas.microsoft.com/office/drawing/2014/main" id="{DE59BDDA-674E-B64D-AB50-07B0BA1D9BD4}"/>
              </a:ext>
            </a:extLst>
          </p:cNvPr>
          <p:cNvSpPr txBox="1"/>
          <p:nvPr/>
        </p:nvSpPr>
        <p:spPr>
          <a:xfrm>
            <a:off x="7841673" y="266007"/>
            <a:ext cx="0" cy="0"/>
          </a:xfrm>
          <a:prstGeom prst="rect">
            <a:avLst/>
          </a:prstGeom>
        </p:spPr>
        <p:txBody>
          <a:bodyPr vert="horz" wrap="none" lIns="91440" tIns="45720" rIns="91440" bIns="45720" rtlCol="0">
            <a:normAutofit fontScale="25000" lnSpcReduction="20000"/>
          </a:bodyPr>
          <a:lstStyle/>
          <a:p>
            <a:pPr fontAlgn="auto">
              <a:spcBef>
                <a:spcPct val="20000"/>
              </a:spcBef>
              <a:spcAft>
                <a:spcPts val="0"/>
              </a:spcAft>
              <a:buClr>
                <a:srgbClr val="C00000"/>
              </a:buClr>
              <a:buSzPct val="90000"/>
            </a:pPr>
            <a:endParaRPr lang="fr-FR" sz="2000" b="1" dirty="0">
              <a:solidFill>
                <a:schemeClr val="tx1">
                  <a:tint val="75000"/>
                </a:schemeClr>
              </a:solidFill>
              <a:latin typeface="+mn-lt"/>
              <a:cs typeface="+mn-cs"/>
            </a:endParaRPr>
          </a:p>
        </p:txBody>
      </p:sp>
    </p:spTree>
    <p:extLst>
      <p:ext uri="{BB962C8B-B14F-4D97-AF65-F5344CB8AC3E}">
        <p14:creationId xmlns:p14="http://schemas.microsoft.com/office/powerpoint/2010/main" val="3855646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7A42E5-35B4-8047-A0C4-C94EDC29BBC2}" type="datetime1">
              <a:rPr lang="fr-CH" noProof="0" smtClean="0"/>
              <a:t>27.10.2023</a:t>
            </a:fld>
            <a:endParaRPr lang="fr-CH" noProof="0"/>
          </a:p>
        </p:txBody>
      </p:sp>
      <p:sp>
        <p:nvSpPr>
          <p:cNvPr id="3" name="Espace réservé du pied de page 2"/>
          <p:cNvSpPr>
            <a:spLocks noGrp="1"/>
          </p:cNvSpPr>
          <p:nvPr>
            <p:ph type="ftr" sz="quarter" idx="11"/>
          </p:nvPr>
        </p:nvSpPr>
        <p:spPr/>
        <p:txBody>
          <a:bodyPr/>
          <a:lstStyle/>
          <a:p>
            <a:r>
              <a:rPr lang="fr-CH" noProof="0" smtClean="0"/>
              <a:t>PD Dr Sandro Anchisi - Christine Coutaz – Marie-Rose Desrosiers / Hôpital du Valais</a:t>
            </a:r>
            <a:endParaRPr lang="fr-CH" noProof="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0424" y="2490788"/>
            <a:ext cx="4374776" cy="2923895"/>
          </a:xfrm>
          <a:prstGeom prst="rect">
            <a:avLst/>
          </a:prstGeom>
        </p:spPr>
      </p:pic>
      <p:sp>
        <p:nvSpPr>
          <p:cNvPr id="5" name="ZoneTexte 4"/>
          <p:cNvSpPr txBox="1"/>
          <p:nvPr/>
        </p:nvSpPr>
        <p:spPr>
          <a:xfrm>
            <a:off x="1864659" y="1494774"/>
            <a:ext cx="6992470" cy="523220"/>
          </a:xfrm>
          <a:prstGeom prst="rect">
            <a:avLst/>
          </a:prstGeom>
          <a:noFill/>
        </p:spPr>
        <p:txBody>
          <a:bodyPr wrap="square" rtlCol="0">
            <a:spAutoFit/>
          </a:bodyPr>
          <a:lstStyle/>
          <a:p>
            <a:r>
              <a:rPr lang="fr-CH" sz="2800" b="1" dirty="0">
                <a:ln w="0"/>
                <a:solidFill>
                  <a:schemeClr val="accent1"/>
                </a:solidFill>
                <a:effectLst>
                  <a:outerShdw blurRad="38100" dist="25400" dir="5400000" algn="ctr" rotWithShape="0">
                    <a:srgbClr val="6E747A">
                      <a:alpha val="43000"/>
                    </a:srgbClr>
                  </a:outerShdw>
                </a:effectLst>
              </a:rPr>
              <a:t>Merci beaucoup pour votre attention </a:t>
            </a:r>
            <a:endParaRPr lang="fr-CH" sz="2800" b="1"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40688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CHVR organisation</a:t>
            </a:r>
            <a:endParaRPr lang="fr-CH" dirty="0"/>
          </a:p>
        </p:txBody>
      </p:sp>
      <p:sp>
        <p:nvSpPr>
          <p:cNvPr id="3" name="Espace réservé du contenu 2"/>
          <p:cNvSpPr>
            <a:spLocks noGrp="1"/>
          </p:cNvSpPr>
          <p:nvPr>
            <p:ph sz="half" idx="11"/>
          </p:nvPr>
        </p:nvSpPr>
        <p:spPr/>
        <p:txBody>
          <a:bodyPr/>
          <a:lstStyle/>
          <a:p>
            <a:r>
              <a:rPr lang="fr-CH" sz="2000" dirty="0" smtClean="0"/>
              <a:t>Service oncologie  </a:t>
            </a:r>
          </a:p>
          <a:p>
            <a:r>
              <a:rPr lang="fr-CH" dirty="0" err="1" smtClean="0"/>
              <a:t>Multisite</a:t>
            </a:r>
            <a:endParaRPr lang="fr-CH" dirty="0" smtClean="0"/>
          </a:p>
          <a:p>
            <a:pPr lvl="1"/>
            <a:r>
              <a:rPr lang="fr-CH" dirty="0" smtClean="0"/>
              <a:t>Sion ambulatoire et hospitalier</a:t>
            </a:r>
          </a:p>
          <a:p>
            <a:pPr lvl="1"/>
            <a:r>
              <a:rPr lang="fr-CH" dirty="0" smtClean="0"/>
              <a:t>Martigny ambulatoire</a:t>
            </a:r>
          </a:p>
          <a:p>
            <a:pPr lvl="1"/>
            <a:r>
              <a:rPr lang="fr-CH" dirty="0" smtClean="0"/>
              <a:t>Sierre ambulatoire</a:t>
            </a:r>
          </a:p>
          <a:p>
            <a:pPr lvl="1"/>
            <a:endParaRPr lang="fr-CH" dirty="0"/>
          </a:p>
          <a:p>
            <a:r>
              <a:rPr lang="fr-CH" dirty="0" smtClean="0"/>
              <a:t>1000 nouveaux patients / an</a:t>
            </a:r>
          </a:p>
          <a:p>
            <a:r>
              <a:rPr lang="fr-CH" dirty="0" smtClean="0"/>
              <a:t>25000 passages en 2022</a:t>
            </a:r>
          </a:p>
          <a:p>
            <a:pPr lvl="1"/>
            <a:r>
              <a:rPr lang="fr-CH" dirty="0" smtClean="0"/>
              <a:t>18000 sur Sion</a:t>
            </a:r>
          </a:p>
          <a:p>
            <a:pPr lvl="1"/>
            <a:endParaRPr lang="fr-CH" dirty="0" smtClean="0"/>
          </a:p>
          <a:p>
            <a:r>
              <a:rPr lang="fr-CH" dirty="0" smtClean="0"/>
              <a:t>9400 thérapies oncologique iv en 2022</a:t>
            </a:r>
          </a:p>
          <a:p>
            <a:pPr lvl="1"/>
            <a:r>
              <a:rPr lang="fr-CH" dirty="0" smtClean="0"/>
              <a:t>6400 sur Sion</a:t>
            </a:r>
          </a:p>
          <a:p>
            <a:pPr lvl="1"/>
            <a:endParaRPr lang="fr-CH" dirty="0"/>
          </a:p>
          <a:p>
            <a:r>
              <a:rPr lang="fr-CH" dirty="0" smtClean="0"/>
              <a:t>&gt;3000 </a:t>
            </a:r>
            <a:r>
              <a:rPr lang="fr-CH" dirty="0" err="1" smtClean="0"/>
              <a:t>tumorboards</a:t>
            </a:r>
            <a:endParaRPr lang="fr-CH" dirty="0"/>
          </a:p>
        </p:txBody>
      </p:sp>
      <p:pic>
        <p:nvPicPr>
          <p:cNvPr id="8" name="Espace réservé du contenu 7"/>
          <p:cNvPicPr>
            <a:picLocks noGrp="1" noChangeAspect="1"/>
          </p:cNvPicPr>
          <p:nvPr>
            <p:ph sz="half" idx="12"/>
          </p:nvPr>
        </p:nvPicPr>
        <p:blipFill>
          <a:blip r:embed="rId2"/>
          <a:stretch>
            <a:fillRect/>
          </a:stretch>
        </p:blipFill>
        <p:spPr>
          <a:xfrm>
            <a:off x="1122503" y="1177505"/>
            <a:ext cx="5404117" cy="3637498"/>
          </a:xfrm>
          <a:prstGeom prst="rect">
            <a:avLst/>
          </a:prstGeom>
        </p:spPr>
      </p:pic>
      <p:sp>
        <p:nvSpPr>
          <p:cNvPr id="5" name="Espace réservé du numéro de diapositive 4"/>
          <p:cNvSpPr>
            <a:spLocks noGrp="1"/>
          </p:cNvSpPr>
          <p:nvPr>
            <p:ph type="sldNum" sz="quarter" idx="13"/>
          </p:nvPr>
        </p:nvSpPr>
        <p:spPr/>
        <p:txBody>
          <a:bodyPr/>
          <a:lstStyle/>
          <a:p>
            <a:pPr>
              <a:defRPr/>
            </a:pPr>
            <a:fld id="{05503631-BB18-45BC-86D1-CB585660CA61}" type="slidenum">
              <a:rPr lang="fr-CH" smtClean="0"/>
              <a:pPr>
                <a:defRPr/>
              </a:pPr>
              <a:t>2</a:t>
            </a:fld>
            <a:endParaRPr lang="fr-CH"/>
          </a:p>
        </p:txBody>
      </p:sp>
      <p:sp>
        <p:nvSpPr>
          <p:cNvPr id="6" name="Espace réservé de la date 5"/>
          <p:cNvSpPr>
            <a:spLocks noGrp="1"/>
          </p:cNvSpPr>
          <p:nvPr>
            <p:ph type="dt" sz="half" idx="14"/>
          </p:nvPr>
        </p:nvSpPr>
        <p:spPr/>
        <p:txBody>
          <a:bodyPr/>
          <a:lstStyle/>
          <a:p>
            <a:pPr>
              <a:defRPr/>
            </a:pPr>
            <a:fld id="{AE26866C-B2AC-4960-8F48-0F9DA414C83E}" type="datetime6">
              <a:rPr lang="fr-CH" smtClean="0"/>
              <a:pPr>
                <a:defRPr/>
              </a:pPr>
              <a:t>octobre 23</a:t>
            </a:fld>
            <a:endParaRPr lang="fr-CH"/>
          </a:p>
        </p:txBody>
      </p:sp>
      <p:sp>
        <p:nvSpPr>
          <p:cNvPr id="7" name="Espace réservé du pied de page 6"/>
          <p:cNvSpPr>
            <a:spLocks noGrp="1"/>
          </p:cNvSpPr>
          <p:nvPr>
            <p:ph type="ftr" sz="quarter" idx="15"/>
          </p:nvPr>
        </p:nvSpPr>
        <p:spPr/>
        <p:txBody>
          <a:bodyPr/>
          <a:lstStyle/>
          <a:p>
            <a:pPr>
              <a:defRPr/>
            </a:pPr>
            <a:r>
              <a:rPr lang="fr-CH" smtClean="0"/>
              <a:t>Anchisi Sandro, projet Fond'Action </a:t>
            </a:r>
            <a:endParaRPr lang="fr-CH"/>
          </a:p>
        </p:txBody>
      </p:sp>
      <p:sp>
        <p:nvSpPr>
          <p:cNvPr id="9" name="ZoneTexte 8"/>
          <p:cNvSpPr txBox="1"/>
          <p:nvPr/>
        </p:nvSpPr>
        <p:spPr>
          <a:xfrm>
            <a:off x="866275" y="5005137"/>
            <a:ext cx="5370896" cy="1171376"/>
          </a:xfrm>
          <a:prstGeom prst="rect">
            <a:avLst/>
          </a:prstGeom>
        </p:spPr>
        <p:txBody>
          <a:bodyPr vert="horz" wrap="square" lIns="91440" tIns="45720" rIns="91440" bIns="45720" rtlCol="0">
            <a:normAutofit fontScale="92500" lnSpcReduction="20000"/>
          </a:bodyPr>
          <a:lstStyle/>
          <a:p>
            <a:pPr marL="0" marR="0" indent="0" algn="l" defTabSz="914400" rtl="0" eaLnBrk="1" fontAlgn="auto" latinLnBrk="0" hangingPunct="1">
              <a:lnSpc>
                <a:spcPct val="100000"/>
              </a:lnSpc>
              <a:spcBef>
                <a:spcPct val="20000"/>
              </a:spcBef>
              <a:spcAft>
                <a:spcPts val="0"/>
              </a:spcAft>
              <a:buClr>
                <a:srgbClr val="C00000"/>
              </a:buClr>
              <a:buSzPct val="90000"/>
              <a:buFont typeface="Wingdings 2" pitchFamily="18" charset="2"/>
              <a:buNone/>
              <a:tabLst/>
            </a:pPr>
            <a:r>
              <a:rPr kumimoji="0" lang="fr-CH" sz="2000" i="0" u="none" strike="noStrike" kern="1200" cap="none" spc="0" normalizeH="0" baseline="0" noProof="0" dirty="0" smtClean="0">
                <a:ln>
                  <a:noFill/>
                </a:ln>
                <a:effectLst/>
                <a:uLnTx/>
                <a:uFillTx/>
                <a:latin typeface="+mn-lt"/>
                <a:ea typeface="+mn-ea"/>
                <a:cs typeface="+mn-cs"/>
              </a:rPr>
              <a:t>40-50 km entre les points les plus éloignés </a:t>
            </a:r>
            <a:r>
              <a:rPr kumimoji="0" lang="fr-CH" sz="2000" b="1" i="0" u="none" strike="noStrike" kern="1200" cap="none" spc="0" normalizeH="0" baseline="0" noProof="0" dirty="0" smtClean="0">
                <a:ln>
                  <a:noFill/>
                </a:ln>
                <a:solidFill>
                  <a:srgbClr val="FF0000"/>
                </a:solidFill>
                <a:effectLst/>
                <a:uLnTx/>
                <a:uFillTx/>
                <a:latin typeface="+mn-lt"/>
                <a:ea typeface="+mn-ea"/>
                <a:cs typeface="+mn-cs"/>
              </a:rPr>
              <a:t>(x)</a:t>
            </a:r>
            <a:r>
              <a:rPr kumimoji="0" lang="fr-CH" sz="2000" i="0" u="none" strike="noStrike" kern="1200" cap="none" spc="0" normalizeH="0" baseline="0" noProof="0" dirty="0" smtClean="0">
                <a:ln>
                  <a:noFill/>
                </a:ln>
                <a:effectLst/>
                <a:uLnTx/>
                <a:uFillTx/>
                <a:latin typeface="+mn-lt"/>
                <a:ea typeface="+mn-ea"/>
                <a:cs typeface="+mn-cs"/>
              </a:rPr>
              <a:t> et le centre de Sion</a:t>
            </a:r>
          </a:p>
          <a:p>
            <a:pPr marL="0" marR="0" indent="0" algn="l" defTabSz="914400" rtl="0" eaLnBrk="1" fontAlgn="auto" latinLnBrk="0" hangingPunct="1">
              <a:lnSpc>
                <a:spcPct val="100000"/>
              </a:lnSpc>
              <a:spcBef>
                <a:spcPct val="20000"/>
              </a:spcBef>
              <a:spcAft>
                <a:spcPts val="0"/>
              </a:spcAft>
              <a:buClr>
                <a:srgbClr val="C00000"/>
              </a:buClr>
              <a:buSzPct val="90000"/>
              <a:buFont typeface="Wingdings 2" pitchFamily="18" charset="2"/>
              <a:buNone/>
              <a:tabLst/>
            </a:pPr>
            <a:endParaRPr kumimoji="0" lang="fr-CH" sz="2000" i="0" u="none" strike="noStrike" kern="1200" cap="none" spc="0" normalizeH="0" baseline="0" noProof="0" dirty="0" smtClean="0">
              <a:ln>
                <a:noFill/>
              </a:ln>
              <a:effectLst/>
              <a:uLnTx/>
              <a:uFillTx/>
              <a:latin typeface="+mn-lt"/>
              <a:ea typeface="+mn-ea"/>
              <a:cs typeface="+mn-cs"/>
            </a:endParaRPr>
          </a:p>
          <a:p>
            <a:pPr marL="0" marR="0" indent="0" algn="l" defTabSz="914400" rtl="0" eaLnBrk="1" fontAlgn="auto" latinLnBrk="0" hangingPunct="1">
              <a:lnSpc>
                <a:spcPct val="100000"/>
              </a:lnSpc>
              <a:spcBef>
                <a:spcPct val="20000"/>
              </a:spcBef>
              <a:spcAft>
                <a:spcPts val="0"/>
              </a:spcAft>
              <a:buClr>
                <a:srgbClr val="C00000"/>
              </a:buClr>
              <a:buSzPct val="90000"/>
              <a:buFont typeface="Wingdings 2" pitchFamily="18" charset="2"/>
              <a:buNone/>
              <a:tabLst/>
            </a:pPr>
            <a:r>
              <a:rPr lang="fr-CH" sz="2000" b="1" dirty="0" smtClean="0">
                <a:latin typeface="+mn-lt"/>
                <a:cs typeface="+mn-cs"/>
              </a:rPr>
              <a:t>Population couverte environ 230’000</a:t>
            </a:r>
            <a:endParaRPr kumimoji="0" lang="fr-CH" sz="2000" b="1" i="0" u="none" strike="noStrike" kern="1200" cap="none" spc="0" normalizeH="0" baseline="0" noProof="0" dirty="0" smtClean="0">
              <a:ln>
                <a:noFill/>
              </a:ln>
              <a:effectLst/>
              <a:uLnTx/>
              <a:uFillTx/>
              <a:latin typeface="+mn-lt"/>
              <a:cs typeface="+mn-cs"/>
            </a:endParaRPr>
          </a:p>
        </p:txBody>
      </p:sp>
      <p:sp>
        <p:nvSpPr>
          <p:cNvPr id="10" name="Rectangle 9"/>
          <p:cNvSpPr/>
          <p:nvPr/>
        </p:nvSpPr>
        <p:spPr>
          <a:xfrm>
            <a:off x="1653092" y="3008676"/>
            <a:ext cx="300082" cy="369332"/>
          </a:xfrm>
          <a:prstGeom prst="rect">
            <a:avLst/>
          </a:prstGeom>
        </p:spPr>
        <p:txBody>
          <a:bodyPr wrap="none">
            <a:spAutoFit/>
          </a:bodyPr>
          <a:lstStyle/>
          <a:p>
            <a:r>
              <a:rPr lang="fr-CH" dirty="0">
                <a:solidFill>
                  <a:srgbClr val="FF0000"/>
                </a:solidFill>
              </a:rPr>
              <a:t>x</a:t>
            </a:r>
          </a:p>
        </p:txBody>
      </p:sp>
      <p:sp>
        <p:nvSpPr>
          <p:cNvPr id="11" name="Rectangle 10"/>
          <p:cNvSpPr/>
          <p:nvPr/>
        </p:nvSpPr>
        <p:spPr>
          <a:xfrm>
            <a:off x="3824561" y="3607606"/>
            <a:ext cx="300082" cy="369332"/>
          </a:xfrm>
          <a:prstGeom prst="rect">
            <a:avLst/>
          </a:prstGeom>
        </p:spPr>
        <p:txBody>
          <a:bodyPr wrap="none">
            <a:spAutoFit/>
          </a:bodyPr>
          <a:lstStyle/>
          <a:p>
            <a:r>
              <a:rPr lang="fr-CH" dirty="0">
                <a:solidFill>
                  <a:srgbClr val="FF0000"/>
                </a:solidFill>
              </a:rPr>
              <a:t>x</a:t>
            </a:r>
          </a:p>
        </p:txBody>
      </p:sp>
      <p:sp>
        <p:nvSpPr>
          <p:cNvPr id="12" name="Rectangle 11"/>
          <p:cNvSpPr/>
          <p:nvPr/>
        </p:nvSpPr>
        <p:spPr>
          <a:xfrm>
            <a:off x="2242685" y="4258033"/>
            <a:ext cx="230252" cy="369332"/>
          </a:xfrm>
          <a:prstGeom prst="rect">
            <a:avLst/>
          </a:prstGeom>
        </p:spPr>
        <p:txBody>
          <a:bodyPr wrap="square">
            <a:spAutoFit/>
          </a:bodyPr>
          <a:lstStyle/>
          <a:p>
            <a:r>
              <a:rPr lang="fr-CH" dirty="0">
                <a:solidFill>
                  <a:srgbClr val="FF0000"/>
                </a:solidFill>
              </a:rPr>
              <a:t>x</a:t>
            </a:r>
          </a:p>
        </p:txBody>
      </p:sp>
      <p:sp>
        <p:nvSpPr>
          <p:cNvPr id="13" name="Rectangle 12"/>
          <p:cNvSpPr/>
          <p:nvPr/>
        </p:nvSpPr>
        <p:spPr>
          <a:xfrm>
            <a:off x="2426235" y="3537994"/>
            <a:ext cx="838691" cy="369332"/>
          </a:xfrm>
          <a:prstGeom prst="rect">
            <a:avLst/>
          </a:prstGeom>
        </p:spPr>
        <p:txBody>
          <a:bodyPr wrap="none">
            <a:spAutoFit/>
          </a:bodyPr>
          <a:lstStyle/>
          <a:p>
            <a:r>
              <a:rPr lang="fr-CH" dirty="0"/>
              <a:t>CHVR</a:t>
            </a:r>
          </a:p>
        </p:txBody>
      </p:sp>
    </p:spTree>
    <p:extLst>
      <p:ext uri="{BB962C8B-B14F-4D97-AF65-F5344CB8AC3E}">
        <p14:creationId xmlns:p14="http://schemas.microsoft.com/office/powerpoint/2010/main" val="2646425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CH" dirty="0" smtClean="0"/>
              <a:t>Les prémices du projet </a:t>
            </a:r>
            <a:r>
              <a:rPr lang="fr-CH" dirty="0" err="1" smtClean="0"/>
              <a:t>Fond’Action</a:t>
            </a:r>
            <a:r>
              <a:rPr lang="fr-CH" dirty="0" smtClean="0"/>
              <a:t> : 3 études chez les 70ans et plus</a:t>
            </a:r>
            <a:endParaRPr lang="fr-CH" dirty="0"/>
          </a:p>
        </p:txBody>
      </p:sp>
      <p:sp>
        <p:nvSpPr>
          <p:cNvPr id="2" name="Espace réservé du numéro de diapositive 1"/>
          <p:cNvSpPr>
            <a:spLocks noGrp="1"/>
          </p:cNvSpPr>
          <p:nvPr>
            <p:ph type="sldNum" sz="quarter" idx="12"/>
          </p:nvPr>
        </p:nvSpPr>
        <p:spPr/>
        <p:txBody>
          <a:bodyPr/>
          <a:lstStyle/>
          <a:p>
            <a:pPr>
              <a:defRPr/>
            </a:pPr>
            <a:fld id="{9F97D790-104A-47E3-9919-055F0AB0EE60}" type="slidenum">
              <a:rPr lang="fr-CH" smtClean="0"/>
              <a:pPr>
                <a:defRPr/>
              </a:pPr>
              <a:t>3</a:t>
            </a:fld>
            <a:endParaRPr lang="fr-CH"/>
          </a:p>
        </p:txBody>
      </p:sp>
      <p:sp>
        <p:nvSpPr>
          <p:cNvPr id="3" name="Espace réservé de la date 2"/>
          <p:cNvSpPr>
            <a:spLocks noGrp="1"/>
          </p:cNvSpPr>
          <p:nvPr>
            <p:ph type="dt" sz="half" idx="13"/>
          </p:nvPr>
        </p:nvSpPr>
        <p:spPr/>
        <p:txBody>
          <a:bodyPr/>
          <a:lstStyle/>
          <a:p>
            <a:pPr>
              <a:defRPr/>
            </a:pPr>
            <a:fld id="{86A241A3-0DEC-4E71-8EFD-04C630C5E1EB}" type="datetime6">
              <a:rPr lang="fr-CH" smtClean="0"/>
              <a:pPr>
                <a:defRPr/>
              </a:pPr>
              <a:t>octobre 23</a:t>
            </a:fld>
            <a:endParaRPr lang="fr-CH"/>
          </a:p>
        </p:txBody>
      </p:sp>
      <p:sp>
        <p:nvSpPr>
          <p:cNvPr id="4" name="Espace réservé du pied de page 3"/>
          <p:cNvSpPr>
            <a:spLocks noGrp="1"/>
          </p:cNvSpPr>
          <p:nvPr>
            <p:ph type="ftr" sz="quarter" idx="14"/>
          </p:nvPr>
        </p:nvSpPr>
        <p:spPr/>
        <p:txBody>
          <a:bodyPr/>
          <a:lstStyle/>
          <a:p>
            <a:pPr>
              <a:defRPr/>
            </a:pPr>
            <a:r>
              <a:rPr lang="fr-CH" smtClean="0"/>
              <a:t>Anchisi Sandro, projet Fond'Action </a:t>
            </a:r>
            <a:endParaRPr lang="fr-CH"/>
          </a:p>
        </p:txBody>
      </p:sp>
      <p:graphicFrame>
        <p:nvGraphicFramePr>
          <p:cNvPr id="8" name="Diagramme 7"/>
          <p:cNvGraphicFramePr/>
          <p:nvPr>
            <p:extLst>
              <p:ext uri="{D42A27DB-BD31-4B8C-83A1-F6EECF244321}">
                <p14:modId xmlns:p14="http://schemas.microsoft.com/office/powerpoint/2010/main" val="4288906181"/>
              </p:ext>
            </p:extLst>
          </p:nvPr>
        </p:nvGraphicFramePr>
        <p:xfrm>
          <a:off x="2343150" y="1028700"/>
          <a:ext cx="8058150" cy="5238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CH" dirty="0" smtClean="0"/>
              <a:t>Les prémices du projet </a:t>
            </a:r>
            <a:r>
              <a:rPr lang="fr-CH" dirty="0" err="1" smtClean="0"/>
              <a:t>Fond’Action</a:t>
            </a:r>
            <a:r>
              <a:rPr lang="fr-CH" dirty="0" smtClean="0"/>
              <a:t> : impact des trajets</a:t>
            </a:r>
            <a:endParaRPr lang="fr-CH" dirty="0"/>
          </a:p>
        </p:txBody>
      </p:sp>
      <p:sp>
        <p:nvSpPr>
          <p:cNvPr id="4" name="Espace réservé du numéro de diapositive 3"/>
          <p:cNvSpPr>
            <a:spLocks noGrp="1"/>
          </p:cNvSpPr>
          <p:nvPr>
            <p:ph type="sldNum" sz="quarter" idx="12"/>
          </p:nvPr>
        </p:nvSpPr>
        <p:spPr/>
        <p:txBody>
          <a:bodyPr/>
          <a:lstStyle/>
          <a:p>
            <a:pPr>
              <a:defRPr/>
            </a:pPr>
            <a:fld id="{409ED972-0B87-4C7B-AD88-A827F1255C4E}" type="slidenum">
              <a:rPr lang="fr-CH" smtClean="0"/>
              <a:pPr>
                <a:defRPr/>
              </a:pPr>
              <a:t>4</a:t>
            </a:fld>
            <a:endParaRPr lang="fr-CH"/>
          </a:p>
        </p:txBody>
      </p:sp>
      <p:sp>
        <p:nvSpPr>
          <p:cNvPr id="5" name="Espace réservé de la date 4"/>
          <p:cNvSpPr>
            <a:spLocks noGrp="1"/>
          </p:cNvSpPr>
          <p:nvPr>
            <p:ph type="dt" sz="half" idx="13"/>
          </p:nvPr>
        </p:nvSpPr>
        <p:spPr/>
        <p:txBody>
          <a:bodyPr/>
          <a:lstStyle/>
          <a:p>
            <a:pPr>
              <a:defRPr/>
            </a:pPr>
            <a:fld id="{4483A167-0DF2-4CC4-BA4D-08132EA322F6}" type="datetime6">
              <a:rPr lang="fr-CH" smtClean="0"/>
              <a:pPr>
                <a:defRPr/>
              </a:pPr>
              <a:t>octobre 23</a:t>
            </a:fld>
            <a:endParaRPr lang="fr-CH"/>
          </a:p>
        </p:txBody>
      </p:sp>
      <p:sp>
        <p:nvSpPr>
          <p:cNvPr id="6" name="Espace réservé du pied de page 5"/>
          <p:cNvSpPr>
            <a:spLocks noGrp="1"/>
          </p:cNvSpPr>
          <p:nvPr>
            <p:ph type="ftr" sz="quarter" idx="14"/>
          </p:nvPr>
        </p:nvSpPr>
        <p:spPr/>
        <p:txBody>
          <a:bodyPr/>
          <a:lstStyle/>
          <a:p>
            <a:pPr>
              <a:defRPr/>
            </a:pPr>
            <a:r>
              <a:rPr lang="fr-CH" smtClean="0"/>
              <a:t>Anchisi Sandro, projet Fond'Action </a:t>
            </a:r>
            <a:endParaRPr lang="fr-CH"/>
          </a:p>
        </p:txBody>
      </p:sp>
      <p:pic>
        <p:nvPicPr>
          <p:cNvPr id="1026" name="Picture 2"/>
          <p:cNvPicPr>
            <a:picLocks noGrp="1" noChangeAspect="1" noChangeArrowheads="1"/>
          </p:cNvPicPr>
          <p:nvPr>
            <p:ph sz="quarter" idx="11"/>
          </p:nvPr>
        </p:nvPicPr>
        <p:blipFill>
          <a:blip r:embed="rId3" cstate="print"/>
          <a:srcRect/>
          <a:stretch>
            <a:fillRect/>
          </a:stretch>
        </p:blipFill>
        <p:spPr bwMode="auto">
          <a:xfrm>
            <a:off x="1739672" y="1504951"/>
            <a:ext cx="6362700" cy="4105275"/>
          </a:xfrm>
          <a:prstGeom prst="rect">
            <a:avLst/>
          </a:prstGeom>
          <a:noFill/>
          <a:ln w="9525">
            <a:noFill/>
            <a:miter lim="800000"/>
            <a:headEnd/>
            <a:tailEnd/>
          </a:ln>
        </p:spPr>
      </p:pic>
      <p:sp>
        <p:nvSpPr>
          <p:cNvPr id="10" name="ZoneTexte 9"/>
          <p:cNvSpPr txBox="1"/>
          <p:nvPr/>
        </p:nvSpPr>
        <p:spPr>
          <a:xfrm>
            <a:off x="8389257" y="1422400"/>
            <a:ext cx="1741714" cy="4267200"/>
          </a:xfrm>
          <a:prstGeom prst="rect">
            <a:avLst/>
          </a:prstGeom>
        </p:spPr>
        <p:txBody>
          <a:bodyPr vert="horz" wrap="square" lIns="91440" tIns="45720" rIns="91440" bIns="45720" rtlCol="0">
            <a:normAutofit/>
          </a:bodyPr>
          <a:lstStyle/>
          <a:p>
            <a:pPr fontAlgn="auto">
              <a:spcBef>
                <a:spcPct val="20000"/>
              </a:spcBef>
              <a:spcAft>
                <a:spcPts val="0"/>
              </a:spcAft>
              <a:buClr>
                <a:srgbClr val="C00000"/>
              </a:buClr>
              <a:buSzPct val="90000"/>
            </a:pPr>
            <a:endParaRPr lang="fr-CH" sz="2000" b="1" dirty="0">
              <a:solidFill>
                <a:schemeClr val="tx1">
                  <a:tint val="75000"/>
                </a:schemeClr>
              </a:solidFill>
              <a:latin typeface="+mn-lt"/>
              <a:cs typeface="+mn-cs"/>
            </a:endParaRPr>
          </a:p>
        </p:txBody>
      </p:sp>
      <p:sp>
        <p:nvSpPr>
          <p:cNvPr id="11" name="Rectangle 10"/>
          <p:cNvSpPr/>
          <p:nvPr/>
        </p:nvSpPr>
        <p:spPr>
          <a:xfrm>
            <a:off x="8157028" y="1540025"/>
            <a:ext cx="2940900" cy="4524315"/>
          </a:xfrm>
          <a:prstGeom prst="rect">
            <a:avLst/>
          </a:prstGeom>
        </p:spPr>
        <p:txBody>
          <a:bodyPr wrap="square">
            <a:spAutoFit/>
          </a:bodyPr>
          <a:lstStyle/>
          <a:p>
            <a:r>
              <a:rPr lang="fr-CH" dirty="0" smtClean="0"/>
              <a:t>8 patients sur 10 ont besoin d’une aide pour les jours de chimiothérapie.</a:t>
            </a:r>
          </a:p>
          <a:p>
            <a:endParaRPr lang="fr-CH" dirty="0" smtClean="0"/>
          </a:p>
          <a:p>
            <a:r>
              <a:rPr lang="fr-CH" dirty="0" smtClean="0"/>
              <a:t>40% des patients ont besoin de 2 modalités d’aide ou plus</a:t>
            </a:r>
          </a:p>
          <a:p>
            <a:endParaRPr lang="fr-CH" dirty="0" smtClean="0"/>
          </a:p>
          <a:p>
            <a:r>
              <a:rPr lang="fr-CH" dirty="0" smtClean="0"/>
              <a:t>Il s’agit 8 fois sur 10 de femmes en particulier de mères de famille. </a:t>
            </a:r>
          </a:p>
          <a:p>
            <a:endParaRPr lang="fr-CH" dirty="0" smtClean="0"/>
          </a:p>
          <a:p>
            <a:r>
              <a:rPr lang="fr-CH" dirty="0" smtClean="0"/>
              <a:t>Une fois sur 4, la personne assurant le transport ou le soutien à domicile prend congé de son travail</a:t>
            </a:r>
          </a:p>
        </p:txBody>
      </p:sp>
      <p:sp>
        <p:nvSpPr>
          <p:cNvPr id="2" name="Rectangle 1"/>
          <p:cNvSpPr/>
          <p:nvPr/>
        </p:nvSpPr>
        <p:spPr>
          <a:xfrm>
            <a:off x="1739672" y="5863249"/>
            <a:ext cx="3021981" cy="246221"/>
          </a:xfrm>
          <a:prstGeom prst="rect">
            <a:avLst/>
          </a:prstGeom>
        </p:spPr>
        <p:txBody>
          <a:bodyPr wrap="none">
            <a:spAutoFit/>
          </a:bodyPr>
          <a:lstStyle/>
          <a:p>
            <a:r>
              <a:rPr lang="en-US" sz="1000" b="1" dirty="0"/>
              <a:t>Cancer and Clinical Oncology 2014; 3(1):36-42 </a:t>
            </a:r>
            <a:endParaRPr lang="fr-CH" sz="1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CH" dirty="0" smtClean="0"/>
              <a:t>Les 2 grands axes du projet </a:t>
            </a:r>
            <a:r>
              <a:rPr lang="fr-CH" dirty="0" err="1" smtClean="0"/>
              <a:t>Fond’Action</a:t>
            </a:r>
            <a:endParaRPr lang="fr-CH" dirty="0"/>
          </a:p>
        </p:txBody>
      </p:sp>
      <p:sp>
        <p:nvSpPr>
          <p:cNvPr id="4" name="Espace réservé du numéro de diapositive 3"/>
          <p:cNvSpPr>
            <a:spLocks noGrp="1"/>
          </p:cNvSpPr>
          <p:nvPr>
            <p:ph type="sldNum" sz="quarter" idx="12"/>
          </p:nvPr>
        </p:nvSpPr>
        <p:spPr/>
        <p:txBody>
          <a:bodyPr/>
          <a:lstStyle/>
          <a:p>
            <a:pPr>
              <a:defRPr/>
            </a:pPr>
            <a:fld id="{409ED972-0B87-4C7B-AD88-A827F1255C4E}" type="slidenum">
              <a:rPr lang="fr-CH" smtClean="0"/>
              <a:pPr>
                <a:defRPr/>
              </a:pPr>
              <a:t>5</a:t>
            </a:fld>
            <a:endParaRPr lang="fr-CH"/>
          </a:p>
        </p:txBody>
      </p:sp>
      <p:sp>
        <p:nvSpPr>
          <p:cNvPr id="5" name="Espace réservé de la date 4"/>
          <p:cNvSpPr>
            <a:spLocks noGrp="1"/>
          </p:cNvSpPr>
          <p:nvPr>
            <p:ph type="dt" sz="half" idx="13"/>
          </p:nvPr>
        </p:nvSpPr>
        <p:spPr/>
        <p:txBody>
          <a:bodyPr/>
          <a:lstStyle/>
          <a:p>
            <a:pPr>
              <a:defRPr/>
            </a:pPr>
            <a:fld id="{4D7A1C4A-E0D6-4DDE-B435-1917D22B464C}" type="datetime6">
              <a:rPr lang="fr-CH" smtClean="0"/>
              <a:pPr>
                <a:defRPr/>
              </a:pPr>
              <a:t>octobre 23</a:t>
            </a:fld>
            <a:endParaRPr lang="fr-CH"/>
          </a:p>
        </p:txBody>
      </p:sp>
      <p:sp>
        <p:nvSpPr>
          <p:cNvPr id="6" name="Espace réservé du pied de page 5"/>
          <p:cNvSpPr>
            <a:spLocks noGrp="1"/>
          </p:cNvSpPr>
          <p:nvPr>
            <p:ph type="ftr" sz="quarter" idx="14"/>
          </p:nvPr>
        </p:nvSpPr>
        <p:spPr/>
        <p:txBody>
          <a:bodyPr/>
          <a:lstStyle/>
          <a:p>
            <a:pPr>
              <a:defRPr/>
            </a:pPr>
            <a:r>
              <a:rPr lang="fr-CH" smtClean="0"/>
              <a:t>Anchisi Sandro, projet Fond'Action </a:t>
            </a:r>
            <a:endParaRPr lang="fr-CH"/>
          </a:p>
        </p:txBody>
      </p:sp>
      <p:graphicFrame>
        <p:nvGraphicFramePr>
          <p:cNvPr id="7" name="Diagramme 6"/>
          <p:cNvGraphicFramePr/>
          <p:nvPr/>
        </p:nvGraphicFramePr>
        <p:xfrm>
          <a:off x="2667000" y="1377950"/>
          <a:ext cx="7029450" cy="481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Imag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21522" y="4485120"/>
            <a:ext cx="3146479" cy="237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e la date 1">
            <a:extLst>
              <a:ext uri="{FF2B5EF4-FFF2-40B4-BE49-F238E27FC236}">
                <a16:creationId xmlns:a16="http://schemas.microsoft.com/office/drawing/2014/main" id="{09F881BB-F52B-0D77-4ECA-854A78260680}"/>
              </a:ext>
            </a:extLst>
          </p:cNvPr>
          <p:cNvSpPr>
            <a:spLocks noGrp="1"/>
          </p:cNvSpPr>
          <p:nvPr>
            <p:ph type="dt" sz="half" idx="10"/>
          </p:nvPr>
        </p:nvSpPr>
        <p:spPr>
          <a:xfrm>
            <a:off x="7390297" y="6562626"/>
            <a:ext cx="684132" cy="365125"/>
          </a:xfrm>
        </p:spPr>
        <p:txBody>
          <a:bodyPr/>
          <a:lstStyle/>
          <a:p>
            <a:fld id="{E2E9E0ED-0711-3B4C-A243-1208D23D912B}" type="datetime1">
              <a:rPr lang="fr-CH" noProof="0" smtClean="0"/>
              <a:t>27.10.2023</a:t>
            </a:fld>
            <a:endParaRPr lang="fr-CH" noProof="0" dirty="0"/>
          </a:p>
        </p:txBody>
      </p:sp>
      <p:sp>
        <p:nvSpPr>
          <p:cNvPr id="4" name="Espace réservé du pied de page 3"/>
          <p:cNvSpPr>
            <a:spLocks noGrp="1"/>
          </p:cNvSpPr>
          <p:nvPr>
            <p:ph type="ftr" sz="quarter" idx="11"/>
          </p:nvPr>
        </p:nvSpPr>
        <p:spPr>
          <a:xfrm>
            <a:off x="1710839" y="6562625"/>
            <a:ext cx="4783746" cy="216000"/>
          </a:xfrm>
        </p:spPr>
        <p:txBody>
          <a:bodyPr/>
          <a:lstStyle/>
          <a:p>
            <a:pPr>
              <a:defRPr/>
            </a:pPr>
            <a:r>
              <a:rPr lang="fr-CH"/>
              <a:t>PD Dr Sandro Anchisi - Christine Coutaz – Marie-Rose Desrosiers / Hôpital du Valais</a:t>
            </a:r>
            <a:endParaRPr lang="fr-CH" dirty="0"/>
          </a:p>
        </p:txBody>
      </p:sp>
      <p:sp>
        <p:nvSpPr>
          <p:cNvPr id="16389" name="Rectangle 4"/>
          <p:cNvSpPr>
            <a:spLocks noChangeArrowheads="1"/>
          </p:cNvSpPr>
          <p:nvPr/>
        </p:nvSpPr>
        <p:spPr bwMode="auto">
          <a:xfrm>
            <a:off x="2503624" y="1224666"/>
            <a:ext cx="7487963"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342900" indent="-342900">
              <a:buFont typeface="Arial" panose="020B0604020202020204" pitchFamily="34" charset="0"/>
              <a:buChar char="•"/>
              <a:defRPr/>
            </a:pPr>
            <a:r>
              <a:rPr lang="fr-CH" altLang="fr-FR" sz="2000" dirty="0">
                <a:solidFill>
                  <a:srgbClr val="000000"/>
                </a:solidFill>
                <a:latin typeface="+mj-lt"/>
              </a:rPr>
              <a:t>Responsabiliser le patient et le rendre partenaire</a:t>
            </a:r>
          </a:p>
          <a:p>
            <a:pPr>
              <a:defRPr/>
            </a:pPr>
            <a:endParaRPr lang="fr-CH" altLang="fr-FR" sz="2000" dirty="0">
              <a:solidFill>
                <a:srgbClr val="000000"/>
              </a:solidFill>
            </a:endParaRPr>
          </a:p>
          <a:p>
            <a:pPr marL="342900" indent="-342900">
              <a:buFont typeface="Arial" panose="020B0604020202020204" pitchFamily="34" charset="0"/>
              <a:buChar char="•"/>
              <a:defRPr/>
            </a:pPr>
            <a:r>
              <a:rPr lang="fr-CH" altLang="fr-FR" sz="2000" dirty="0">
                <a:solidFill>
                  <a:srgbClr val="000000"/>
                </a:solidFill>
              </a:rPr>
              <a:t>Optimiser l’observance du traitement oral </a:t>
            </a:r>
          </a:p>
          <a:p>
            <a:pPr marL="342900" indent="-342900">
              <a:buFont typeface="Arial" panose="020B0604020202020204" pitchFamily="34" charset="0"/>
              <a:buChar char="•"/>
              <a:defRPr/>
            </a:pPr>
            <a:endParaRPr lang="fr-CH" altLang="fr-FR" sz="2000" dirty="0">
              <a:solidFill>
                <a:srgbClr val="000000"/>
              </a:solidFill>
            </a:endParaRPr>
          </a:p>
          <a:p>
            <a:pPr marL="342900" indent="-342900">
              <a:buFont typeface="Arial" panose="020B0604020202020204" pitchFamily="34" charset="0"/>
              <a:buChar char="•"/>
              <a:defRPr/>
            </a:pPr>
            <a:r>
              <a:rPr lang="fr-CH" altLang="fr-FR" sz="2000" dirty="0">
                <a:solidFill>
                  <a:srgbClr val="000000"/>
                </a:solidFill>
              </a:rPr>
              <a:t>Personnaliser la prise en charge</a:t>
            </a:r>
          </a:p>
          <a:p>
            <a:pPr>
              <a:defRPr/>
            </a:pPr>
            <a:endParaRPr lang="fr-CH" altLang="fr-FR" sz="2000" dirty="0">
              <a:solidFill>
                <a:srgbClr val="000000"/>
              </a:solidFill>
              <a:latin typeface="+mj-lt"/>
            </a:endParaRPr>
          </a:p>
          <a:p>
            <a:pPr marL="342900" indent="-342900">
              <a:buFont typeface="Arial" panose="020B0604020202020204" pitchFamily="34" charset="0"/>
              <a:buChar char="•"/>
              <a:defRPr/>
            </a:pPr>
            <a:r>
              <a:rPr lang="fr-CH" altLang="fr-FR" sz="2000" dirty="0">
                <a:solidFill>
                  <a:srgbClr val="000000"/>
                </a:solidFill>
                <a:latin typeface="+mj-lt"/>
              </a:rPr>
              <a:t>Identifier précocement les effets secondaires /Toxicités</a:t>
            </a:r>
          </a:p>
          <a:p>
            <a:pPr>
              <a:defRPr/>
            </a:pPr>
            <a:r>
              <a:rPr lang="fr-CH" altLang="fr-FR" sz="2000" dirty="0">
                <a:solidFill>
                  <a:srgbClr val="000000"/>
                </a:solidFill>
                <a:latin typeface="+mj-lt"/>
              </a:rPr>
              <a:t>     </a:t>
            </a:r>
          </a:p>
          <a:p>
            <a:pPr marL="342900" indent="-342900">
              <a:buFont typeface="Arial" panose="020B0604020202020204" pitchFamily="34" charset="0"/>
              <a:buChar char="•"/>
              <a:defRPr/>
            </a:pPr>
            <a:r>
              <a:rPr lang="fr-CH" altLang="fr-FR" sz="2000" dirty="0">
                <a:solidFill>
                  <a:srgbClr val="000000"/>
                </a:solidFill>
                <a:latin typeface="+mj-lt"/>
              </a:rPr>
              <a:t>Améliorer l’interface hôpital/domicile</a:t>
            </a:r>
          </a:p>
          <a:p>
            <a:pPr>
              <a:defRPr/>
            </a:pPr>
            <a:endParaRPr lang="fr-CH" altLang="fr-FR" sz="2000" dirty="0">
              <a:solidFill>
                <a:srgbClr val="000000"/>
              </a:solidFill>
              <a:latin typeface="+mj-lt"/>
            </a:endParaRPr>
          </a:p>
          <a:p>
            <a:pPr marL="342900" indent="-342900">
              <a:buFont typeface="Arial" panose="020B0604020202020204" pitchFamily="34" charset="0"/>
              <a:buChar char="•"/>
              <a:defRPr/>
            </a:pPr>
            <a:r>
              <a:rPr lang="fr-CH" altLang="fr-FR" sz="2000" dirty="0">
                <a:solidFill>
                  <a:srgbClr val="000000"/>
                </a:solidFill>
                <a:latin typeface="+mj-lt"/>
              </a:rPr>
              <a:t>Mobiliser le réseau selon les besoins identifiés</a:t>
            </a:r>
          </a:p>
        </p:txBody>
      </p:sp>
      <p:sp>
        <p:nvSpPr>
          <p:cNvPr id="6" name="Titre 2"/>
          <p:cNvSpPr txBox="1">
            <a:spLocks/>
          </p:cNvSpPr>
          <p:nvPr/>
        </p:nvSpPr>
        <p:spPr bwMode="auto">
          <a:xfrm>
            <a:off x="2758144" y="25176"/>
            <a:ext cx="77692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97500"/>
          </a:bodyPr>
          <a:lstStyle>
            <a:lvl1pPr algn="l" rtl="0" eaLnBrk="0" fontAlgn="base" hangingPunct="0">
              <a:spcBef>
                <a:spcPct val="0"/>
              </a:spcBef>
              <a:spcAft>
                <a:spcPct val="0"/>
              </a:spcAft>
              <a:defRPr lang="de-CH" sz="2400" b="1" kern="1200" dirty="0">
                <a:solidFill>
                  <a:srgbClr val="7F7F7F"/>
                </a:solidFill>
                <a:latin typeface="+mj-lt"/>
                <a:ea typeface="ＭＳ Ｐゴシック" charset="0"/>
                <a:cs typeface="ＭＳ Ｐゴシック" charset="0"/>
              </a:defRPr>
            </a:lvl1pPr>
            <a:lvl2pPr algn="l" rtl="0" eaLnBrk="0" fontAlgn="base" hangingPunct="0">
              <a:spcBef>
                <a:spcPct val="0"/>
              </a:spcBef>
              <a:spcAft>
                <a:spcPct val="0"/>
              </a:spcAft>
              <a:defRPr sz="2400" b="1">
                <a:solidFill>
                  <a:srgbClr val="7F7F7F"/>
                </a:solidFill>
                <a:latin typeface="Arial" charset="0"/>
                <a:ea typeface="ＭＳ Ｐゴシック" charset="0"/>
                <a:cs typeface="ＭＳ Ｐゴシック" charset="0"/>
              </a:defRPr>
            </a:lvl2pPr>
            <a:lvl3pPr algn="l" rtl="0" eaLnBrk="0" fontAlgn="base" hangingPunct="0">
              <a:spcBef>
                <a:spcPct val="0"/>
              </a:spcBef>
              <a:spcAft>
                <a:spcPct val="0"/>
              </a:spcAft>
              <a:defRPr sz="2400" b="1">
                <a:solidFill>
                  <a:srgbClr val="7F7F7F"/>
                </a:solidFill>
                <a:latin typeface="Arial" charset="0"/>
                <a:ea typeface="ＭＳ Ｐゴシック" charset="0"/>
                <a:cs typeface="ＭＳ Ｐゴシック" charset="0"/>
              </a:defRPr>
            </a:lvl3pPr>
            <a:lvl4pPr algn="l" rtl="0" eaLnBrk="0" fontAlgn="base" hangingPunct="0">
              <a:spcBef>
                <a:spcPct val="0"/>
              </a:spcBef>
              <a:spcAft>
                <a:spcPct val="0"/>
              </a:spcAft>
              <a:defRPr sz="2400" b="1">
                <a:solidFill>
                  <a:srgbClr val="7F7F7F"/>
                </a:solidFill>
                <a:latin typeface="Arial" charset="0"/>
                <a:ea typeface="ＭＳ Ｐゴシック" charset="0"/>
                <a:cs typeface="ＭＳ Ｐゴシック" charset="0"/>
              </a:defRPr>
            </a:lvl4pPr>
            <a:lvl5pPr algn="l" rtl="0" eaLnBrk="0" fontAlgn="base" hangingPunct="0">
              <a:spcBef>
                <a:spcPct val="0"/>
              </a:spcBef>
              <a:spcAft>
                <a:spcPct val="0"/>
              </a:spcAft>
              <a:defRPr sz="2400" b="1">
                <a:solidFill>
                  <a:srgbClr val="7F7F7F"/>
                </a:solidFill>
                <a:latin typeface="Arial" charset="0"/>
                <a:ea typeface="ＭＳ Ｐゴシック" charset="0"/>
                <a:cs typeface="ＭＳ Ｐゴシック" charset="0"/>
              </a:defRPr>
            </a:lvl5pPr>
            <a:lvl6pPr marL="457200" algn="l" rtl="0" fontAlgn="base">
              <a:spcBef>
                <a:spcPct val="0"/>
              </a:spcBef>
              <a:spcAft>
                <a:spcPct val="0"/>
              </a:spcAft>
              <a:defRPr sz="2400" b="1">
                <a:solidFill>
                  <a:srgbClr val="7F7F7F"/>
                </a:solidFill>
                <a:latin typeface="Arial" charset="0"/>
              </a:defRPr>
            </a:lvl6pPr>
            <a:lvl7pPr marL="914400" algn="l" rtl="0" fontAlgn="base">
              <a:spcBef>
                <a:spcPct val="0"/>
              </a:spcBef>
              <a:spcAft>
                <a:spcPct val="0"/>
              </a:spcAft>
              <a:defRPr sz="2400" b="1">
                <a:solidFill>
                  <a:srgbClr val="7F7F7F"/>
                </a:solidFill>
                <a:latin typeface="Arial" charset="0"/>
              </a:defRPr>
            </a:lvl7pPr>
            <a:lvl8pPr marL="1371600" algn="l" rtl="0" fontAlgn="base">
              <a:spcBef>
                <a:spcPct val="0"/>
              </a:spcBef>
              <a:spcAft>
                <a:spcPct val="0"/>
              </a:spcAft>
              <a:defRPr sz="2400" b="1">
                <a:solidFill>
                  <a:srgbClr val="7F7F7F"/>
                </a:solidFill>
                <a:latin typeface="Arial" charset="0"/>
              </a:defRPr>
            </a:lvl8pPr>
            <a:lvl9pPr marL="1828800" algn="l" rtl="0" fontAlgn="base">
              <a:spcBef>
                <a:spcPct val="0"/>
              </a:spcBef>
              <a:spcAft>
                <a:spcPct val="0"/>
              </a:spcAft>
              <a:defRPr sz="2400" b="1">
                <a:solidFill>
                  <a:srgbClr val="7F7F7F"/>
                </a:solidFill>
                <a:latin typeface="Arial" charset="0"/>
              </a:defRPr>
            </a:lvl9pPr>
          </a:lstStyle>
          <a:p>
            <a:pPr>
              <a:defRPr/>
            </a:pPr>
            <a:r>
              <a:rPr lang="fr-CH" altLang="fr-FR" sz="2800" dirty="0">
                <a:solidFill>
                  <a:schemeClr val="accent1"/>
                </a:solidFill>
                <a:ea typeface="ＭＳ Ｐゴシック" panose="020B0600070205080204" pitchFamily="34" charset="-128"/>
              </a:rPr>
              <a:t>Objectifs du programme </a:t>
            </a:r>
            <a:r>
              <a:rPr lang="fr-CH" altLang="fr-FR" sz="2800" dirty="0" err="1">
                <a:solidFill>
                  <a:schemeClr val="accent1"/>
                </a:solidFill>
                <a:ea typeface="ＭＳ Ｐゴシック" panose="020B0600070205080204" pitchFamily="34" charset="-128"/>
              </a:rPr>
              <a:t>Onc’Oral</a:t>
            </a:r>
            <a:r>
              <a:rPr lang="fr-CH" altLang="fr-FR" sz="2800" dirty="0">
                <a:solidFill>
                  <a:schemeClr val="accent1"/>
                </a:solidFill>
                <a:ea typeface="ＭＳ Ｐゴシック" panose="020B0600070205080204" pitchFamily="34" charset="-128"/>
              </a:rPr>
              <a:t> : </a:t>
            </a:r>
          </a:p>
        </p:txBody>
      </p:sp>
    </p:spTree>
    <p:extLst>
      <p:ext uri="{BB962C8B-B14F-4D97-AF65-F5344CB8AC3E}">
        <p14:creationId xmlns:p14="http://schemas.microsoft.com/office/powerpoint/2010/main" val="4275826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a:xfrm>
            <a:off x="2676526" y="142876"/>
            <a:ext cx="7769225" cy="739775"/>
          </a:xfrm>
        </p:spPr>
        <p:txBody>
          <a:bodyPr>
            <a:normAutofit/>
          </a:bodyPr>
          <a:lstStyle/>
          <a:p>
            <a:r>
              <a:rPr lang="fr-CH" altLang="fr-FR" dirty="0">
                <a:ea typeface="ＭＳ Ｐゴシック" panose="020B0600070205080204" pitchFamily="34" charset="-128"/>
              </a:rPr>
              <a:t>Parcours clinique </a:t>
            </a:r>
          </a:p>
        </p:txBody>
      </p:sp>
      <p:sp>
        <p:nvSpPr>
          <p:cNvPr id="2" name="Espace réservé de la date 1"/>
          <p:cNvSpPr>
            <a:spLocks noGrp="1"/>
          </p:cNvSpPr>
          <p:nvPr>
            <p:ph type="dt" sz="half" idx="10"/>
          </p:nvPr>
        </p:nvSpPr>
        <p:spPr>
          <a:xfrm>
            <a:off x="9282153" y="6469857"/>
            <a:ext cx="684132" cy="365125"/>
          </a:xfrm>
        </p:spPr>
        <p:txBody>
          <a:bodyPr/>
          <a:lstStyle/>
          <a:p>
            <a:fld id="{48794FFA-1024-724C-A320-24DF4B8385E2}" type="datetime1">
              <a:rPr lang="fr-CH" noProof="0" smtClean="0"/>
              <a:t>27.10.2023</a:t>
            </a:fld>
            <a:endParaRPr lang="fr-CH" noProof="0" dirty="0"/>
          </a:p>
        </p:txBody>
      </p:sp>
      <p:sp>
        <p:nvSpPr>
          <p:cNvPr id="4" name="Espace réservé du pied de page 3"/>
          <p:cNvSpPr>
            <a:spLocks noGrp="1"/>
          </p:cNvSpPr>
          <p:nvPr>
            <p:ph type="ftr" sz="quarter" idx="11"/>
          </p:nvPr>
        </p:nvSpPr>
        <p:spPr>
          <a:xfrm>
            <a:off x="1704076" y="6534150"/>
            <a:ext cx="5225182" cy="236538"/>
          </a:xfrm>
        </p:spPr>
        <p:txBody>
          <a:bodyPr/>
          <a:lstStyle/>
          <a:p>
            <a:pPr>
              <a:defRPr/>
            </a:pPr>
            <a:r>
              <a:rPr lang="fr-CH" dirty="0"/>
              <a:t>PD Dr Sandro </a:t>
            </a:r>
            <a:r>
              <a:rPr lang="fr-CH" dirty="0" err="1"/>
              <a:t>Anchisi</a:t>
            </a:r>
            <a:r>
              <a:rPr lang="fr-CH" dirty="0"/>
              <a:t> - Christine </a:t>
            </a:r>
            <a:r>
              <a:rPr lang="fr-CH" dirty="0" err="1"/>
              <a:t>Coutaz</a:t>
            </a:r>
            <a:r>
              <a:rPr lang="fr-CH" dirty="0"/>
              <a:t> – Marie-Rose Desrosiers / Hôpital du Valais</a:t>
            </a:r>
          </a:p>
        </p:txBody>
      </p:sp>
      <p:graphicFrame>
        <p:nvGraphicFramePr>
          <p:cNvPr id="9" name="Diagramme 8"/>
          <p:cNvGraphicFramePr/>
          <p:nvPr>
            <p:extLst/>
          </p:nvPr>
        </p:nvGraphicFramePr>
        <p:xfrm>
          <a:off x="1635128" y="1384474"/>
          <a:ext cx="699113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Ellipse 13"/>
          <p:cNvSpPr/>
          <p:nvPr/>
        </p:nvSpPr>
        <p:spPr>
          <a:xfrm>
            <a:off x="2665414" y="1042988"/>
            <a:ext cx="2027237" cy="116681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dirty="0"/>
              <a:t>Pharmacien</a:t>
            </a:r>
          </a:p>
        </p:txBody>
      </p:sp>
      <p:sp>
        <p:nvSpPr>
          <p:cNvPr id="15" name="Ellipse 14"/>
          <p:cNvSpPr/>
          <p:nvPr/>
        </p:nvSpPr>
        <p:spPr>
          <a:xfrm>
            <a:off x="4797425" y="976313"/>
            <a:ext cx="2027238" cy="116681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dirty="0"/>
              <a:t>Oncologue référent</a:t>
            </a:r>
          </a:p>
        </p:txBody>
      </p:sp>
      <p:sp>
        <p:nvSpPr>
          <p:cNvPr id="16" name="Ellipse 15"/>
          <p:cNvSpPr/>
          <p:nvPr/>
        </p:nvSpPr>
        <p:spPr>
          <a:xfrm>
            <a:off x="8069264" y="976313"/>
            <a:ext cx="2027237" cy="116681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dirty="0"/>
              <a:t>Médecin traitant</a:t>
            </a:r>
          </a:p>
        </p:txBody>
      </p:sp>
      <p:sp>
        <p:nvSpPr>
          <p:cNvPr id="17" name="Ellipse 16"/>
          <p:cNvSpPr/>
          <p:nvPr/>
        </p:nvSpPr>
        <p:spPr>
          <a:xfrm>
            <a:off x="6252125" y="5298281"/>
            <a:ext cx="2687302" cy="116681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dirty="0"/>
              <a:t>Intervenants extrahospitalier</a:t>
            </a:r>
          </a:p>
        </p:txBody>
      </p:sp>
      <p:sp>
        <p:nvSpPr>
          <p:cNvPr id="20" name="Flèche vers le haut 19"/>
          <p:cNvSpPr/>
          <p:nvPr/>
        </p:nvSpPr>
        <p:spPr>
          <a:xfrm rot="5400000">
            <a:off x="6026151" y="3163888"/>
            <a:ext cx="323850" cy="4413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2" name="Double flèche verticale 21"/>
          <p:cNvSpPr/>
          <p:nvPr/>
        </p:nvSpPr>
        <p:spPr>
          <a:xfrm rot="20128742">
            <a:off x="4040188" y="2139951"/>
            <a:ext cx="317500" cy="51117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4" name="Double flèche verticale 23"/>
          <p:cNvSpPr/>
          <p:nvPr/>
        </p:nvSpPr>
        <p:spPr>
          <a:xfrm>
            <a:off x="5443538" y="2074864"/>
            <a:ext cx="317500" cy="57308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5" name="Double flèche verticale 24"/>
          <p:cNvSpPr/>
          <p:nvPr/>
        </p:nvSpPr>
        <p:spPr>
          <a:xfrm rot="18803357">
            <a:off x="6915945" y="1726408"/>
            <a:ext cx="238125" cy="108108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6" name="Double flèche verticale 25"/>
          <p:cNvSpPr/>
          <p:nvPr/>
        </p:nvSpPr>
        <p:spPr>
          <a:xfrm rot="1096233">
            <a:off x="8178800" y="1966913"/>
            <a:ext cx="236538" cy="633412"/>
          </a:xfrm>
          <a:prstGeom prst="up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7" name="Double flèche verticale 26"/>
          <p:cNvSpPr/>
          <p:nvPr/>
        </p:nvSpPr>
        <p:spPr>
          <a:xfrm rot="18803357">
            <a:off x="6033295" y="3996532"/>
            <a:ext cx="198437" cy="1676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8" name="Double flèche verticale 27"/>
          <p:cNvSpPr/>
          <p:nvPr/>
        </p:nvSpPr>
        <p:spPr>
          <a:xfrm rot="5400000">
            <a:off x="7357270" y="889795"/>
            <a:ext cx="244475" cy="125888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30" name="Hexagone 29"/>
          <p:cNvSpPr/>
          <p:nvPr/>
        </p:nvSpPr>
        <p:spPr>
          <a:xfrm>
            <a:off x="8588375" y="2551287"/>
            <a:ext cx="2071688" cy="1661319"/>
          </a:xfrm>
          <a:prstGeom prst="hex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H" sz="1400" dirty="0"/>
              <a:t>Observance du TTT </a:t>
            </a:r>
          </a:p>
          <a:p>
            <a:pPr algn="ctr">
              <a:defRPr/>
            </a:pPr>
            <a:endParaRPr lang="fr-CH" sz="1400" dirty="0"/>
          </a:p>
          <a:p>
            <a:pPr algn="ctr">
              <a:defRPr/>
            </a:pPr>
            <a:r>
              <a:rPr lang="fr-CH" sz="1200" dirty="0"/>
              <a:t>Lien hôpital/domicile </a:t>
            </a:r>
          </a:p>
          <a:p>
            <a:pPr algn="ctr">
              <a:defRPr/>
            </a:pPr>
            <a:endParaRPr lang="fr-CH" dirty="0"/>
          </a:p>
        </p:txBody>
      </p:sp>
      <p:sp>
        <p:nvSpPr>
          <p:cNvPr id="31" name="Flèche vers le haut 30"/>
          <p:cNvSpPr/>
          <p:nvPr/>
        </p:nvSpPr>
        <p:spPr>
          <a:xfrm rot="5400000">
            <a:off x="8382795" y="3140870"/>
            <a:ext cx="322263" cy="4413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19" name="Double flèche verticale 18"/>
          <p:cNvSpPr/>
          <p:nvPr/>
        </p:nvSpPr>
        <p:spPr>
          <a:xfrm rot="2248069">
            <a:off x="2668588" y="1985964"/>
            <a:ext cx="317500" cy="66992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Tree>
    <p:extLst>
      <p:ext uri="{BB962C8B-B14F-4D97-AF65-F5344CB8AC3E}">
        <p14:creationId xmlns:p14="http://schemas.microsoft.com/office/powerpoint/2010/main" val="174815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856847" y="337225"/>
            <a:ext cx="7580244" cy="365762"/>
          </a:xfrm>
        </p:spPr>
        <p:txBody>
          <a:bodyPr>
            <a:normAutofit fontScale="92500" lnSpcReduction="20000"/>
          </a:bodyPr>
          <a:lstStyle/>
          <a:p>
            <a:r>
              <a:rPr lang="fr-CH" dirty="0"/>
              <a:t>Evaluation / Statistiques</a:t>
            </a:r>
          </a:p>
        </p:txBody>
      </p:sp>
      <p:sp>
        <p:nvSpPr>
          <p:cNvPr id="2" name="Espace réservé de la date 1"/>
          <p:cNvSpPr>
            <a:spLocks noGrp="1"/>
          </p:cNvSpPr>
          <p:nvPr>
            <p:ph type="dt" sz="half" idx="11"/>
          </p:nvPr>
        </p:nvSpPr>
        <p:spPr>
          <a:xfrm>
            <a:off x="9256822" y="6520776"/>
            <a:ext cx="684132" cy="365125"/>
          </a:xfrm>
        </p:spPr>
        <p:txBody>
          <a:bodyPr/>
          <a:lstStyle/>
          <a:p>
            <a:pPr>
              <a:defRPr/>
            </a:pPr>
            <a:fld id="{2F77AD85-4D56-714B-BFE2-C2519E90D221}" type="datetime1">
              <a:rPr lang="fr-CH" smtClean="0"/>
              <a:t>27.10.2023</a:t>
            </a:fld>
            <a:endParaRPr lang="fr-CH" dirty="0"/>
          </a:p>
        </p:txBody>
      </p:sp>
      <p:sp>
        <p:nvSpPr>
          <p:cNvPr id="5" name="Espace réservé du pied de page 4"/>
          <p:cNvSpPr>
            <a:spLocks noGrp="1"/>
          </p:cNvSpPr>
          <p:nvPr>
            <p:ph type="ftr" sz="quarter" idx="12"/>
          </p:nvPr>
        </p:nvSpPr>
        <p:spPr>
          <a:xfrm>
            <a:off x="1628777" y="6562726"/>
            <a:ext cx="5231994" cy="153959"/>
          </a:xfrm>
        </p:spPr>
        <p:txBody>
          <a:bodyPr/>
          <a:lstStyle/>
          <a:p>
            <a:pPr>
              <a:defRPr/>
            </a:pPr>
            <a:r>
              <a:rPr lang="fr-CH" dirty="0"/>
              <a:t>PD Dr Sandro </a:t>
            </a:r>
            <a:r>
              <a:rPr lang="fr-CH" dirty="0" err="1"/>
              <a:t>Anchisi</a:t>
            </a:r>
            <a:r>
              <a:rPr lang="fr-CH" dirty="0"/>
              <a:t> - Christine </a:t>
            </a:r>
            <a:r>
              <a:rPr lang="fr-CH" dirty="0" err="1"/>
              <a:t>Coutaz</a:t>
            </a:r>
            <a:r>
              <a:rPr lang="fr-CH" dirty="0"/>
              <a:t> – Marie-Rose Desrosiers / Hôpital du Valais</a:t>
            </a:r>
          </a:p>
        </p:txBody>
      </p:sp>
      <p:sp>
        <p:nvSpPr>
          <p:cNvPr id="7" name="ZoneTexte 6">
            <a:extLst>
              <a:ext uri="{FF2B5EF4-FFF2-40B4-BE49-F238E27FC236}">
                <a16:creationId xmlns:a16="http://schemas.microsoft.com/office/drawing/2014/main" id="{5F38A24A-5BBA-4B4A-0B15-7E10312B4338}"/>
              </a:ext>
            </a:extLst>
          </p:cNvPr>
          <p:cNvSpPr txBox="1"/>
          <p:nvPr/>
        </p:nvSpPr>
        <p:spPr>
          <a:xfrm>
            <a:off x="1628778" y="1982760"/>
            <a:ext cx="1928553" cy="646331"/>
          </a:xfrm>
          <a:prstGeom prst="rect">
            <a:avLst/>
          </a:prstGeom>
          <a:noFill/>
        </p:spPr>
        <p:txBody>
          <a:bodyPr wrap="square" rtlCol="0">
            <a:spAutoFit/>
          </a:bodyPr>
          <a:lstStyle/>
          <a:p>
            <a:r>
              <a:rPr lang="fr-FR" dirty="0"/>
              <a:t>Résultats </a:t>
            </a:r>
            <a:r>
              <a:rPr lang="fr-FR" dirty="0" err="1"/>
              <a:t>Onc’Oral</a:t>
            </a:r>
            <a:endParaRPr lang="fr-FR" dirty="0"/>
          </a:p>
        </p:txBody>
      </p:sp>
      <p:graphicFrame>
        <p:nvGraphicFramePr>
          <p:cNvPr id="10" name="Tableau 9">
            <a:extLst>
              <a:ext uri="{FF2B5EF4-FFF2-40B4-BE49-F238E27FC236}">
                <a16:creationId xmlns:a16="http://schemas.microsoft.com/office/drawing/2014/main" id="{5713384D-6742-3339-AE9A-898EA63F3CF3}"/>
              </a:ext>
            </a:extLst>
          </p:cNvPr>
          <p:cNvGraphicFramePr>
            <a:graphicFrameLocks noGrp="1"/>
          </p:cNvGraphicFramePr>
          <p:nvPr>
            <p:extLst>
              <p:ext uri="{D42A27DB-BD31-4B8C-83A1-F6EECF244321}">
                <p14:modId xmlns:p14="http://schemas.microsoft.com/office/powerpoint/2010/main" val="2062343732"/>
              </p:ext>
            </p:extLst>
          </p:nvPr>
        </p:nvGraphicFramePr>
        <p:xfrm>
          <a:off x="2856846" y="3908863"/>
          <a:ext cx="6399975" cy="2202504"/>
        </p:xfrm>
        <a:graphic>
          <a:graphicData uri="http://schemas.openxmlformats.org/drawingml/2006/table">
            <a:tbl>
              <a:tblPr firstRow="1" bandRow="1">
                <a:tableStyleId>{5C22544A-7EE6-4342-B048-85BDC9FD1C3A}</a:tableStyleId>
              </a:tblPr>
              <a:tblGrid>
                <a:gridCol w="1279995">
                  <a:extLst>
                    <a:ext uri="{9D8B030D-6E8A-4147-A177-3AD203B41FA5}">
                      <a16:colId xmlns:a16="http://schemas.microsoft.com/office/drawing/2014/main" val="1931320933"/>
                    </a:ext>
                  </a:extLst>
                </a:gridCol>
                <a:gridCol w="1279995">
                  <a:extLst>
                    <a:ext uri="{9D8B030D-6E8A-4147-A177-3AD203B41FA5}">
                      <a16:colId xmlns:a16="http://schemas.microsoft.com/office/drawing/2014/main" val="556880855"/>
                    </a:ext>
                  </a:extLst>
                </a:gridCol>
                <a:gridCol w="1279995">
                  <a:extLst>
                    <a:ext uri="{9D8B030D-6E8A-4147-A177-3AD203B41FA5}">
                      <a16:colId xmlns:a16="http://schemas.microsoft.com/office/drawing/2014/main" val="4229287235"/>
                    </a:ext>
                  </a:extLst>
                </a:gridCol>
                <a:gridCol w="1279995">
                  <a:extLst>
                    <a:ext uri="{9D8B030D-6E8A-4147-A177-3AD203B41FA5}">
                      <a16:colId xmlns:a16="http://schemas.microsoft.com/office/drawing/2014/main" val="3916230927"/>
                    </a:ext>
                  </a:extLst>
                </a:gridCol>
                <a:gridCol w="1279995">
                  <a:extLst>
                    <a:ext uri="{9D8B030D-6E8A-4147-A177-3AD203B41FA5}">
                      <a16:colId xmlns:a16="http://schemas.microsoft.com/office/drawing/2014/main" val="1212929791"/>
                    </a:ext>
                  </a:extLst>
                </a:gridCol>
              </a:tblGrid>
              <a:tr h="623665">
                <a:tc>
                  <a:txBody>
                    <a:bodyPr/>
                    <a:lstStyle/>
                    <a:p>
                      <a:endParaRPr lang="fr-FR"/>
                    </a:p>
                  </a:txBody>
                  <a:tcPr/>
                </a:tc>
                <a:tc>
                  <a:txBody>
                    <a:bodyPr/>
                    <a:lstStyle/>
                    <a:p>
                      <a:r>
                        <a:rPr lang="fr-FR" dirty="0"/>
                        <a:t>2020</a:t>
                      </a:r>
                    </a:p>
                  </a:txBody>
                  <a:tcPr/>
                </a:tc>
                <a:tc>
                  <a:txBody>
                    <a:bodyPr/>
                    <a:lstStyle/>
                    <a:p>
                      <a:r>
                        <a:rPr lang="fr-FR" dirty="0"/>
                        <a:t>2021</a:t>
                      </a:r>
                    </a:p>
                  </a:txBody>
                  <a:tcPr/>
                </a:tc>
                <a:tc>
                  <a:txBody>
                    <a:bodyPr/>
                    <a:lstStyle/>
                    <a:p>
                      <a:r>
                        <a:rPr lang="fr-FR" dirty="0"/>
                        <a:t>2022</a:t>
                      </a:r>
                    </a:p>
                  </a:txBody>
                  <a:tcPr/>
                </a:tc>
                <a:tc>
                  <a:txBody>
                    <a:bodyPr/>
                    <a:lstStyle/>
                    <a:p>
                      <a:r>
                        <a:rPr lang="fr-FR" dirty="0" err="1"/>
                        <a:t>Oct</a:t>
                      </a:r>
                      <a:r>
                        <a:rPr lang="fr-FR" dirty="0"/>
                        <a:t> 2023</a:t>
                      </a:r>
                    </a:p>
                  </a:txBody>
                  <a:tcPr/>
                </a:tc>
                <a:extLst>
                  <a:ext uri="{0D108BD9-81ED-4DB2-BD59-A6C34878D82A}">
                    <a16:rowId xmlns:a16="http://schemas.microsoft.com/office/drawing/2014/main" val="1511811432"/>
                  </a:ext>
                </a:extLst>
              </a:tr>
              <a:tr h="892387">
                <a:tc>
                  <a:txBody>
                    <a:bodyPr/>
                    <a:lstStyle/>
                    <a:p>
                      <a:r>
                        <a:rPr lang="fr-FR" dirty="0"/>
                        <a:t>Patients </a:t>
                      </a:r>
                      <a:r>
                        <a:rPr lang="fr-FR" dirty="0" err="1"/>
                        <a:t>ResOnco</a:t>
                      </a:r>
                      <a:endParaRPr lang="fr-FR" dirty="0"/>
                    </a:p>
                  </a:txBody>
                  <a:tcPr/>
                </a:tc>
                <a:tc>
                  <a:txBody>
                    <a:bodyPr/>
                    <a:lstStyle/>
                    <a:p>
                      <a:r>
                        <a:rPr lang="fr-FR" dirty="0"/>
                        <a:t>153</a:t>
                      </a:r>
                    </a:p>
                  </a:txBody>
                  <a:tcPr/>
                </a:tc>
                <a:tc>
                  <a:txBody>
                    <a:bodyPr/>
                    <a:lstStyle/>
                    <a:p>
                      <a:r>
                        <a:rPr lang="fr-FR" dirty="0"/>
                        <a:t>123</a:t>
                      </a:r>
                    </a:p>
                  </a:txBody>
                  <a:tcPr/>
                </a:tc>
                <a:tc>
                  <a:txBody>
                    <a:bodyPr/>
                    <a:lstStyle/>
                    <a:p>
                      <a:r>
                        <a:rPr lang="fr-FR" dirty="0"/>
                        <a:t>147</a:t>
                      </a:r>
                    </a:p>
                  </a:txBody>
                  <a:tcPr/>
                </a:tc>
                <a:tc>
                  <a:txBody>
                    <a:bodyPr/>
                    <a:lstStyle/>
                    <a:p>
                      <a:r>
                        <a:rPr lang="fr-FR" dirty="0"/>
                        <a:t>215</a:t>
                      </a:r>
                    </a:p>
                  </a:txBody>
                  <a:tcPr/>
                </a:tc>
                <a:extLst>
                  <a:ext uri="{0D108BD9-81ED-4DB2-BD59-A6C34878D82A}">
                    <a16:rowId xmlns:a16="http://schemas.microsoft.com/office/drawing/2014/main" val="1229674936"/>
                  </a:ext>
                </a:extLst>
              </a:tr>
              <a:tr h="686452">
                <a:tc>
                  <a:txBody>
                    <a:bodyPr/>
                    <a:lstStyle/>
                    <a:p>
                      <a:r>
                        <a:rPr lang="fr-FR" dirty="0"/>
                        <a:t>Nbre de mails</a:t>
                      </a:r>
                    </a:p>
                  </a:txBody>
                  <a:tcPr/>
                </a:tc>
                <a:tc>
                  <a:txBody>
                    <a:bodyPr/>
                    <a:lstStyle/>
                    <a:p>
                      <a:r>
                        <a:rPr lang="fr-FR" dirty="0"/>
                        <a:t>2475</a:t>
                      </a:r>
                    </a:p>
                  </a:txBody>
                  <a:tcPr/>
                </a:tc>
                <a:tc>
                  <a:txBody>
                    <a:bodyPr/>
                    <a:lstStyle/>
                    <a:p>
                      <a:r>
                        <a:rPr lang="fr-FR" dirty="0"/>
                        <a:t>1309</a:t>
                      </a:r>
                    </a:p>
                  </a:txBody>
                  <a:tcPr/>
                </a:tc>
                <a:tc>
                  <a:txBody>
                    <a:bodyPr/>
                    <a:lstStyle/>
                    <a:p>
                      <a:r>
                        <a:rPr lang="fr-FR" dirty="0"/>
                        <a:t>1716</a:t>
                      </a:r>
                    </a:p>
                  </a:txBody>
                  <a:tcPr/>
                </a:tc>
                <a:tc>
                  <a:txBody>
                    <a:bodyPr/>
                    <a:lstStyle/>
                    <a:p>
                      <a:endParaRPr lang="fr-FR" dirty="0"/>
                    </a:p>
                  </a:txBody>
                  <a:tcPr/>
                </a:tc>
                <a:extLst>
                  <a:ext uri="{0D108BD9-81ED-4DB2-BD59-A6C34878D82A}">
                    <a16:rowId xmlns:a16="http://schemas.microsoft.com/office/drawing/2014/main" val="676837820"/>
                  </a:ext>
                </a:extLst>
              </a:tr>
            </a:tbl>
          </a:graphicData>
        </a:graphic>
      </p:graphicFrame>
      <p:sp>
        <p:nvSpPr>
          <p:cNvPr id="11" name="ZoneTexte 10">
            <a:extLst>
              <a:ext uri="{FF2B5EF4-FFF2-40B4-BE49-F238E27FC236}">
                <a16:creationId xmlns:a16="http://schemas.microsoft.com/office/drawing/2014/main" id="{A8D2437D-339E-D9E9-11E5-2F4DF78BA340}"/>
              </a:ext>
            </a:extLst>
          </p:cNvPr>
          <p:cNvSpPr txBox="1"/>
          <p:nvPr/>
        </p:nvSpPr>
        <p:spPr>
          <a:xfrm>
            <a:off x="1360319" y="4272743"/>
            <a:ext cx="1396212" cy="646331"/>
          </a:xfrm>
          <a:prstGeom prst="rect">
            <a:avLst/>
          </a:prstGeom>
          <a:noFill/>
        </p:spPr>
        <p:txBody>
          <a:bodyPr wrap="square" rtlCol="0">
            <a:spAutoFit/>
          </a:bodyPr>
          <a:lstStyle/>
          <a:p>
            <a:r>
              <a:rPr lang="fr-FR" dirty="0"/>
              <a:t>Résultats </a:t>
            </a:r>
            <a:r>
              <a:rPr lang="fr-FR" dirty="0" err="1"/>
              <a:t>ResOnco</a:t>
            </a:r>
            <a:endParaRPr lang="fr-FR" dirty="0"/>
          </a:p>
        </p:txBody>
      </p:sp>
      <p:graphicFrame>
        <p:nvGraphicFramePr>
          <p:cNvPr id="12" name="Tableau 11">
            <a:extLst>
              <a:ext uri="{FF2B5EF4-FFF2-40B4-BE49-F238E27FC236}">
                <a16:creationId xmlns:a16="http://schemas.microsoft.com/office/drawing/2014/main" id="{EA129830-C1B3-7B51-1B20-1ED34CEB1A06}"/>
              </a:ext>
            </a:extLst>
          </p:cNvPr>
          <p:cNvGraphicFramePr>
            <a:graphicFrameLocks noGrp="1"/>
          </p:cNvGraphicFramePr>
          <p:nvPr>
            <p:extLst/>
          </p:nvPr>
        </p:nvGraphicFramePr>
        <p:xfrm>
          <a:off x="2856849" y="1397001"/>
          <a:ext cx="6399975" cy="2239554"/>
        </p:xfrm>
        <a:graphic>
          <a:graphicData uri="http://schemas.openxmlformats.org/drawingml/2006/table">
            <a:tbl>
              <a:tblPr firstRow="1" bandRow="1">
                <a:tableStyleId>{5C22544A-7EE6-4342-B048-85BDC9FD1C3A}</a:tableStyleId>
              </a:tblPr>
              <a:tblGrid>
                <a:gridCol w="1279995">
                  <a:extLst>
                    <a:ext uri="{9D8B030D-6E8A-4147-A177-3AD203B41FA5}">
                      <a16:colId xmlns:a16="http://schemas.microsoft.com/office/drawing/2014/main" val="3371335343"/>
                    </a:ext>
                  </a:extLst>
                </a:gridCol>
                <a:gridCol w="1279995">
                  <a:extLst>
                    <a:ext uri="{9D8B030D-6E8A-4147-A177-3AD203B41FA5}">
                      <a16:colId xmlns:a16="http://schemas.microsoft.com/office/drawing/2014/main" val="3956400696"/>
                    </a:ext>
                  </a:extLst>
                </a:gridCol>
                <a:gridCol w="1279995">
                  <a:extLst>
                    <a:ext uri="{9D8B030D-6E8A-4147-A177-3AD203B41FA5}">
                      <a16:colId xmlns:a16="http://schemas.microsoft.com/office/drawing/2014/main" val="1644057988"/>
                    </a:ext>
                  </a:extLst>
                </a:gridCol>
                <a:gridCol w="1279995">
                  <a:extLst>
                    <a:ext uri="{9D8B030D-6E8A-4147-A177-3AD203B41FA5}">
                      <a16:colId xmlns:a16="http://schemas.microsoft.com/office/drawing/2014/main" val="1679628375"/>
                    </a:ext>
                  </a:extLst>
                </a:gridCol>
                <a:gridCol w="1279995">
                  <a:extLst>
                    <a:ext uri="{9D8B030D-6E8A-4147-A177-3AD203B41FA5}">
                      <a16:colId xmlns:a16="http://schemas.microsoft.com/office/drawing/2014/main" val="2106614962"/>
                    </a:ext>
                  </a:extLst>
                </a:gridCol>
              </a:tblGrid>
              <a:tr h="290286">
                <a:tc>
                  <a:txBody>
                    <a:bodyPr/>
                    <a:lstStyle/>
                    <a:p>
                      <a:endParaRPr lang="fr-FR" dirty="0"/>
                    </a:p>
                  </a:txBody>
                  <a:tcPr/>
                </a:tc>
                <a:tc>
                  <a:txBody>
                    <a:bodyPr/>
                    <a:lstStyle/>
                    <a:p>
                      <a:r>
                        <a:rPr lang="fr-FR" dirty="0"/>
                        <a:t>2020</a:t>
                      </a:r>
                    </a:p>
                  </a:txBody>
                  <a:tcPr/>
                </a:tc>
                <a:tc>
                  <a:txBody>
                    <a:bodyPr/>
                    <a:lstStyle/>
                    <a:p>
                      <a:r>
                        <a:rPr lang="fr-FR" dirty="0"/>
                        <a:t>2021</a:t>
                      </a:r>
                    </a:p>
                  </a:txBody>
                  <a:tcPr/>
                </a:tc>
                <a:tc>
                  <a:txBody>
                    <a:bodyPr/>
                    <a:lstStyle/>
                    <a:p>
                      <a:r>
                        <a:rPr lang="fr-FR" dirty="0"/>
                        <a:t>2022</a:t>
                      </a:r>
                    </a:p>
                  </a:txBody>
                  <a:tcPr/>
                </a:tc>
                <a:tc>
                  <a:txBody>
                    <a:bodyPr/>
                    <a:lstStyle/>
                    <a:p>
                      <a:r>
                        <a:rPr lang="fr-FR" dirty="0" err="1"/>
                        <a:t>Oct</a:t>
                      </a:r>
                      <a:r>
                        <a:rPr lang="fr-FR" dirty="0"/>
                        <a:t> 2023</a:t>
                      </a:r>
                    </a:p>
                  </a:txBody>
                  <a:tcPr/>
                </a:tc>
                <a:extLst>
                  <a:ext uri="{0D108BD9-81ED-4DB2-BD59-A6C34878D82A}">
                    <a16:rowId xmlns:a16="http://schemas.microsoft.com/office/drawing/2014/main" val="1226722644"/>
                  </a:ext>
                </a:extLst>
              </a:tr>
              <a:tr h="508000">
                <a:tc>
                  <a:txBody>
                    <a:bodyPr/>
                    <a:lstStyle/>
                    <a:p>
                      <a:r>
                        <a:rPr lang="fr-FR" dirty="0"/>
                        <a:t>Nouveau patient</a:t>
                      </a:r>
                    </a:p>
                  </a:txBody>
                  <a:tcPr/>
                </a:tc>
                <a:tc>
                  <a:txBody>
                    <a:bodyPr/>
                    <a:lstStyle/>
                    <a:p>
                      <a:r>
                        <a:rPr lang="fr-FR" dirty="0"/>
                        <a:t>95</a:t>
                      </a:r>
                    </a:p>
                  </a:txBody>
                  <a:tcPr/>
                </a:tc>
                <a:tc>
                  <a:txBody>
                    <a:bodyPr/>
                    <a:lstStyle/>
                    <a:p>
                      <a:r>
                        <a:rPr lang="fr-FR" dirty="0"/>
                        <a:t>123</a:t>
                      </a:r>
                    </a:p>
                  </a:txBody>
                  <a:tcPr/>
                </a:tc>
                <a:tc>
                  <a:txBody>
                    <a:bodyPr/>
                    <a:lstStyle/>
                    <a:p>
                      <a:r>
                        <a:rPr lang="fr-FR" dirty="0"/>
                        <a:t>177</a:t>
                      </a:r>
                    </a:p>
                  </a:txBody>
                  <a:tcPr/>
                </a:tc>
                <a:tc>
                  <a:txBody>
                    <a:bodyPr/>
                    <a:lstStyle/>
                    <a:p>
                      <a:r>
                        <a:rPr lang="fr-FR" dirty="0"/>
                        <a:t>148</a:t>
                      </a:r>
                    </a:p>
                  </a:txBody>
                  <a:tcPr/>
                </a:tc>
                <a:extLst>
                  <a:ext uri="{0D108BD9-81ED-4DB2-BD59-A6C34878D82A}">
                    <a16:rowId xmlns:a16="http://schemas.microsoft.com/office/drawing/2014/main" val="4147883210"/>
                  </a:ext>
                </a:extLst>
              </a:tr>
              <a:tr h="508000">
                <a:tc>
                  <a:txBody>
                    <a:bodyPr/>
                    <a:lstStyle/>
                    <a:p>
                      <a:r>
                        <a:rPr lang="fr-FR" dirty="0"/>
                        <a:t>Appels tel</a:t>
                      </a:r>
                    </a:p>
                  </a:txBody>
                  <a:tcPr/>
                </a:tc>
                <a:tc>
                  <a:txBody>
                    <a:bodyPr/>
                    <a:lstStyle/>
                    <a:p>
                      <a:r>
                        <a:rPr lang="fr-FR" dirty="0"/>
                        <a:t>569</a:t>
                      </a:r>
                    </a:p>
                  </a:txBody>
                  <a:tcPr/>
                </a:tc>
                <a:tc>
                  <a:txBody>
                    <a:bodyPr/>
                    <a:lstStyle/>
                    <a:p>
                      <a:r>
                        <a:rPr lang="fr-FR" dirty="0"/>
                        <a:t>813</a:t>
                      </a:r>
                    </a:p>
                  </a:txBody>
                  <a:tcPr/>
                </a:tc>
                <a:tc>
                  <a:txBody>
                    <a:bodyPr/>
                    <a:lstStyle/>
                    <a:p>
                      <a:r>
                        <a:rPr lang="fr-FR" dirty="0"/>
                        <a:t>994</a:t>
                      </a:r>
                    </a:p>
                  </a:txBody>
                  <a:tcPr/>
                </a:tc>
                <a:tc>
                  <a:txBody>
                    <a:bodyPr/>
                    <a:lstStyle/>
                    <a:p>
                      <a:r>
                        <a:rPr lang="fr-FR" dirty="0"/>
                        <a:t>807</a:t>
                      </a:r>
                    </a:p>
                  </a:txBody>
                  <a:tcPr/>
                </a:tc>
                <a:extLst>
                  <a:ext uri="{0D108BD9-81ED-4DB2-BD59-A6C34878D82A}">
                    <a16:rowId xmlns:a16="http://schemas.microsoft.com/office/drawing/2014/main" val="3100496789"/>
                  </a:ext>
                </a:extLst>
              </a:tr>
              <a:tr h="725714">
                <a:tc>
                  <a:txBody>
                    <a:bodyPr/>
                    <a:lstStyle/>
                    <a:p>
                      <a:r>
                        <a:rPr lang="fr-FR" dirty="0"/>
                        <a:t>Consult infirmière</a:t>
                      </a:r>
                    </a:p>
                  </a:txBody>
                  <a:tcPr/>
                </a:tc>
                <a:tc>
                  <a:txBody>
                    <a:bodyPr/>
                    <a:lstStyle/>
                    <a:p>
                      <a:r>
                        <a:rPr lang="fr-FR" dirty="0"/>
                        <a:t>312</a:t>
                      </a:r>
                    </a:p>
                  </a:txBody>
                  <a:tcPr/>
                </a:tc>
                <a:tc>
                  <a:txBody>
                    <a:bodyPr/>
                    <a:lstStyle/>
                    <a:p>
                      <a:r>
                        <a:rPr lang="fr-FR" dirty="0"/>
                        <a:t>831</a:t>
                      </a:r>
                    </a:p>
                  </a:txBody>
                  <a:tcPr/>
                </a:tc>
                <a:tc>
                  <a:txBody>
                    <a:bodyPr/>
                    <a:lstStyle/>
                    <a:p>
                      <a:r>
                        <a:rPr lang="fr-FR" dirty="0"/>
                        <a:t>1125</a:t>
                      </a:r>
                    </a:p>
                  </a:txBody>
                  <a:tcPr/>
                </a:tc>
                <a:tc>
                  <a:txBody>
                    <a:bodyPr/>
                    <a:lstStyle/>
                    <a:p>
                      <a:r>
                        <a:rPr lang="fr-FR" dirty="0"/>
                        <a:t>851</a:t>
                      </a:r>
                    </a:p>
                  </a:txBody>
                  <a:tcPr/>
                </a:tc>
                <a:extLst>
                  <a:ext uri="{0D108BD9-81ED-4DB2-BD59-A6C34878D82A}">
                    <a16:rowId xmlns:a16="http://schemas.microsoft.com/office/drawing/2014/main" val="2877369983"/>
                  </a:ext>
                </a:extLst>
              </a:tr>
            </a:tbl>
          </a:graphicData>
        </a:graphic>
      </p:graphicFrame>
    </p:spTree>
    <p:extLst>
      <p:ext uri="{BB962C8B-B14F-4D97-AF65-F5344CB8AC3E}">
        <p14:creationId xmlns:p14="http://schemas.microsoft.com/office/powerpoint/2010/main" val="325733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79275"/>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 name="Titre 1"/>
          <p:cNvSpPr>
            <a:spLocks noGrp="1"/>
          </p:cNvSpPr>
          <p:nvPr>
            <p:ph type="title"/>
          </p:nvPr>
        </p:nvSpPr>
        <p:spPr>
          <a:xfrm>
            <a:off x="1524000" y="-133275"/>
            <a:ext cx="9144000" cy="450063"/>
          </a:xfrm>
        </p:spPr>
        <p:txBody>
          <a:bodyPr>
            <a:normAutofit fontScale="90000"/>
          </a:bodyPr>
          <a:lstStyle/>
          <a:p>
            <a:pPr algn="ctr"/>
            <a:r>
              <a:rPr lang="fr-CH" dirty="0"/>
              <a:t>Littérature</a:t>
            </a:r>
          </a:p>
        </p:txBody>
      </p:sp>
      <p:sp>
        <p:nvSpPr>
          <p:cNvPr id="5" name="Espace réservé du texte 4"/>
          <p:cNvSpPr>
            <a:spLocks noGrp="1"/>
          </p:cNvSpPr>
          <p:nvPr>
            <p:ph type="body" idx="1"/>
          </p:nvPr>
        </p:nvSpPr>
        <p:spPr>
          <a:xfrm>
            <a:off x="1680910" y="393734"/>
            <a:ext cx="8987090" cy="6407937"/>
          </a:xfrm>
        </p:spPr>
        <p:txBody>
          <a:bodyPr>
            <a:noAutofit/>
          </a:bodyPr>
          <a:lstStyle/>
          <a:p>
            <a:pPr marL="0" indent="0">
              <a:buNone/>
            </a:pPr>
            <a:r>
              <a:rPr lang="fr-CH" sz="1400" b="0" dirty="0"/>
              <a:t>1http://www.unicancer.fr/sites/default/files/DP_UNICANCER_6_tendances_prise_en_charge_cancers_2020.pdf - dossier de presse du 16.10.2013 accédé le 18.12.2015</a:t>
            </a:r>
          </a:p>
          <a:p>
            <a:pPr marL="0" indent="0">
              <a:buNone/>
            </a:pPr>
            <a:r>
              <a:rPr lang="fr-CH" sz="1400" b="0" dirty="0"/>
              <a:t>2l‘impact de l’âge sur le choix de recevoir une chimiothérapie/Fonds National Suisse de la recherche scientifique, FNS 2005) </a:t>
            </a:r>
          </a:p>
          <a:p>
            <a:pPr marL="0" indent="0">
              <a:buNone/>
            </a:pPr>
            <a:r>
              <a:rPr lang="fr-CH" sz="1400" b="0" dirty="0"/>
              <a:t>Anchisi A, Anchisi S, </a:t>
            </a:r>
            <a:r>
              <a:rPr lang="fr-CH" sz="1400" b="0" dirty="0" err="1"/>
              <a:t>Hügentobler</a:t>
            </a:r>
            <a:r>
              <a:rPr lang="fr-CH" sz="1400" b="0" dirty="0"/>
              <a:t> V, </a:t>
            </a:r>
            <a:r>
              <a:rPr lang="fr-CH" sz="1400" b="0" dirty="0" err="1"/>
              <a:t>Luyet</a:t>
            </a:r>
            <a:r>
              <a:rPr lang="fr-CH" sz="1400" b="0" dirty="0"/>
              <a:t> V, Pott M. Accepter une chimiothérapie à 70 ans et plus : entre autonomie et entrée dans la vieillesse. Bull Cancer 2006 ; 93 : 407-414. Quantification de la charge liée aux déplacements (2012)</a:t>
            </a:r>
          </a:p>
          <a:p>
            <a:pPr marL="0" indent="0">
              <a:buNone/>
            </a:pPr>
            <a:r>
              <a:rPr lang="fr-CH" sz="1400" b="0" dirty="0"/>
              <a:t>3 Impact de ces déplacement sur le choix des patients</a:t>
            </a:r>
          </a:p>
          <a:p>
            <a:pPr marL="0" indent="0">
              <a:buNone/>
            </a:pPr>
            <a:r>
              <a:rPr lang="fr-CH" sz="1400" b="0" dirty="0"/>
              <a:t>Groux Ph, Anchisi S, </a:t>
            </a:r>
            <a:r>
              <a:rPr lang="fr-CH" sz="1400" b="0" dirty="0" err="1"/>
              <a:t>Szucs</a:t>
            </a:r>
            <a:r>
              <a:rPr lang="fr-CH" sz="1400" b="0" dirty="0"/>
              <a:t> Th. Cancer and </a:t>
            </a:r>
            <a:r>
              <a:rPr lang="fr-CH" sz="1400" b="0" dirty="0" err="1"/>
              <a:t>Clinical</a:t>
            </a:r>
            <a:r>
              <a:rPr lang="fr-CH" sz="1400" b="0" dirty="0"/>
              <a:t> </a:t>
            </a:r>
            <a:r>
              <a:rPr lang="fr-CH" sz="1400" b="0" dirty="0" err="1"/>
              <a:t>Oncology</a:t>
            </a:r>
            <a:r>
              <a:rPr lang="fr-CH" sz="1400" b="0" dirty="0"/>
              <a:t> 2014; 3(1):36-42 ainsi que 3(2):27-35.</a:t>
            </a:r>
          </a:p>
          <a:p>
            <a:pPr marL="0" indent="0">
              <a:buNone/>
            </a:pPr>
            <a:r>
              <a:rPr lang="fr-CH" sz="1400" b="0" dirty="0"/>
              <a:t>4Gestion de la chimiothérapie orale à domicile (FNS 2009 )</a:t>
            </a:r>
          </a:p>
          <a:p>
            <a:pPr marL="0" indent="0">
              <a:buNone/>
            </a:pPr>
            <a:r>
              <a:rPr lang="fr-CH" sz="1400" b="0" dirty="0"/>
              <a:t>Anchisi A, Foley RA, </a:t>
            </a:r>
            <a:r>
              <a:rPr lang="fr-CH" sz="1400" b="0" dirty="0" err="1"/>
              <a:t>Palazzo</a:t>
            </a:r>
            <a:r>
              <a:rPr lang="fr-CH" sz="1400" b="0" dirty="0"/>
              <a:t>-Crettol C, Anchisi S. Chimiothérapie orale chez les 70 ans et plus : points de vue croisés entre usagers et médecins. JOG J </a:t>
            </a:r>
            <a:r>
              <a:rPr lang="fr-CH" sz="1400" b="0" dirty="0" err="1"/>
              <a:t>Oncogériatr</a:t>
            </a:r>
            <a:r>
              <a:rPr lang="fr-CH" sz="1400" b="0" dirty="0"/>
              <a:t> 2012; 3 (6) : 317-24.  </a:t>
            </a:r>
          </a:p>
          <a:p>
            <a:pPr marL="0" indent="0">
              <a:buNone/>
            </a:pPr>
            <a:r>
              <a:rPr lang="fr-CH" sz="1400" b="0" dirty="0"/>
              <a:t>5Parcours thérapeutiques palliatifs (Fondation Pallium 2013)</a:t>
            </a:r>
          </a:p>
          <a:p>
            <a:pPr marL="0" indent="0">
              <a:buNone/>
            </a:pPr>
            <a:r>
              <a:rPr lang="fr-CH" sz="1400" b="0" dirty="0"/>
              <a:t>Patients âgés traités par chimiothérapie : apports d’une approche interdisciplinaire. Foley R.-A, Ansermet C, Anchisi A, Anchisi S. Bull médecins suisses 2015;96(4):94–97. 5</a:t>
            </a:r>
          </a:p>
          <a:p>
            <a:pPr marL="0" indent="0">
              <a:buNone/>
            </a:pPr>
            <a:r>
              <a:rPr lang="fr-CH" sz="1400" b="0" dirty="0"/>
              <a:t>6A </a:t>
            </a:r>
            <a:r>
              <a:rPr lang="fr-CH" sz="1400" b="0" dirty="0" err="1"/>
              <a:t>tailored</a:t>
            </a:r>
            <a:r>
              <a:rPr lang="fr-CH" sz="1400" b="0" dirty="0"/>
              <a:t> nurse coaching intervention for oral </a:t>
            </a:r>
            <a:r>
              <a:rPr lang="fr-CH" sz="1400" b="0" dirty="0" err="1"/>
              <a:t>chemotherapy</a:t>
            </a:r>
            <a:r>
              <a:rPr lang="fr-CH" sz="1400" b="0" dirty="0"/>
              <a:t> </a:t>
            </a:r>
            <a:r>
              <a:rPr lang="fr-CH" sz="1400" b="0" dirty="0" err="1"/>
              <a:t>adherence</a:t>
            </a:r>
            <a:r>
              <a:rPr lang="fr-CH" sz="1400" b="0" dirty="0"/>
              <a:t>. </a:t>
            </a:r>
          </a:p>
          <a:p>
            <a:pPr marL="0" indent="0">
              <a:buNone/>
            </a:pPr>
            <a:r>
              <a:rPr lang="fr-CH" sz="1400" b="0" dirty="0"/>
              <a:t>Schneider SM et al. J </a:t>
            </a:r>
            <a:r>
              <a:rPr lang="fr-CH" sz="1400" b="0" dirty="0" err="1"/>
              <a:t>Adv</a:t>
            </a:r>
            <a:r>
              <a:rPr lang="fr-CH" sz="1400" b="0" dirty="0"/>
              <a:t> </a:t>
            </a:r>
            <a:r>
              <a:rPr lang="fr-CH" sz="1400" b="0" dirty="0" err="1"/>
              <a:t>Pract</a:t>
            </a:r>
            <a:r>
              <a:rPr lang="fr-CH" sz="1400" b="0" dirty="0"/>
              <a:t> </a:t>
            </a:r>
            <a:r>
              <a:rPr lang="fr-CH" sz="1400" b="0" dirty="0" err="1"/>
              <a:t>ONcol</a:t>
            </a:r>
            <a:r>
              <a:rPr lang="fr-CH" sz="1400" b="0" dirty="0"/>
              <a:t> 2014 ;5 :163-172.</a:t>
            </a:r>
          </a:p>
          <a:p>
            <a:pPr marL="0" indent="0">
              <a:buNone/>
            </a:pPr>
            <a:r>
              <a:rPr lang="fr-CH" sz="1400" b="0" dirty="0"/>
              <a:t>7Orale </a:t>
            </a:r>
            <a:r>
              <a:rPr lang="fr-CH" sz="1400" b="0" dirty="0" err="1"/>
              <a:t>Chemotherapie</a:t>
            </a:r>
            <a:r>
              <a:rPr lang="fr-CH" sz="1400" b="0" dirty="0"/>
              <a:t> </a:t>
            </a:r>
            <a:r>
              <a:rPr lang="fr-CH" sz="1400" b="0" dirty="0" err="1"/>
              <a:t>Telefon</a:t>
            </a:r>
            <a:r>
              <a:rPr lang="fr-CH" sz="1400" b="0" dirty="0"/>
              <a:t>-</a:t>
            </a:r>
            <a:r>
              <a:rPr lang="fr-CH" sz="1400" b="0" dirty="0" err="1"/>
              <a:t>Follow</a:t>
            </a:r>
            <a:r>
              <a:rPr lang="fr-CH" sz="1400" b="0" dirty="0"/>
              <a:t>-up </a:t>
            </a:r>
            <a:r>
              <a:rPr lang="fr-CH" sz="1400" b="0" dirty="0" err="1"/>
              <a:t>zur</a:t>
            </a:r>
            <a:r>
              <a:rPr lang="fr-CH" sz="1400" b="0" dirty="0"/>
              <a:t> </a:t>
            </a:r>
            <a:r>
              <a:rPr lang="fr-CH" sz="1400" b="0" dirty="0" err="1"/>
              <a:t>Verbesserung</a:t>
            </a:r>
            <a:r>
              <a:rPr lang="fr-CH" sz="1400" b="0" dirty="0"/>
              <a:t> der </a:t>
            </a:r>
            <a:r>
              <a:rPr lang="fr-CH" sz="1400" b="0" dirty="0" err="1"/>
              <a:t>Patientenbetreuung</a:t>
            </a:r>
            <a:r>
              <a:rPr lang="fr-CH" sz="1400" b="0" dirty="0"/>
              <a:t>? </a:t>
            </a:r>
          </a:p>
          <a:p>
            <a:pPr marL="0" indent="0">
              <a:buNone/>
            </a:pPr>
            <a:r>
              <a:rPr lang="fr-CH" sz="1400" b="0" dirty="0" err="1"/>
              <a:t>Stoffel</a:t>
            </a:r>
            <a:r>
              <a:rPr lang="fr-CH" sz="1400" b="0" dirty="0"/>
              <a:t> Ibrahim B, </a:t>
            </a:r>
            <a:r>
              <a:rPr lang="fr-CH" sz="1400" b="0" dirty="0" err="1"/>
              <a:t>Schwitter</a:t>
            </a:r>
            <a:r>
              <a:rPr lang="fr-CH" sz="1400" b="0" dirty="0"/>
              <a:t> M. Onkologiepflege 2017;1</a:t>
            </a:r>
          </a:p>
          <a:p>
            <a:pPr marL="0" indent="0">
              <a:buNone/>
            </a:pPr>
            <a:r>
              <a:rPr lang="fr-CH" sz="1400" b="0" dirty="0"/>
              <a:t>8Is a nurse-</a:t>
            </a:r>
            <a:r>
              <a:rPr lang="fr-CH" sz="1400" b="0" dirty="0" err="1"/>
              <a:t>led</a:t>
            </a:r>
            <a:r>
              <a:rPr lang="fr-CH" sz="1400" b="0" dirty="0"/>
              <a:t> </a:t>
            </a:r>
            <a:r>
              <a:rPr lang="fr-CH" sz="1400" b="0" dirty="0" err="1"/>
              <a:t>telephone</a:t>
            </a:r>
            <a:r>
              <a:rPr lang="fr-CH" sz="1400" b="0" dirty="0"/>
              <a:t> intervention a viable alternative to nurse-</a:t>
            </a:r>
            <a:r>
              <a:rPr lang="fr-CH" sz="1400" b="0" dirty="0" err="1"/>
              <a:t>led</a:t>
            </a:r>
            <a:r>
              <a:rPr lang="fr-CH" sz="1400" b="0" dirty="0"/>
              <a:t> home care and standard care for patients </a:t>
            </a:r>
            <a:r>
              <a:rPr lang="fr-CH" sz="1400" b="0" dirty="0" err="1"/>
              <a:t>receiving</a:t>
            </a:r>
            <a:r>
              <a:rPr lang="fr-CH" sz="1400" b="0" dirty="0"/>
              <a:t> oral </a:t>
            </a:r>
            <a:r>
              <a:rPr lang="fr-CH" sz="1400" b="0" dirty="0" err="1"/>
              <a:t>capecitabine</a:t>
            </a:r>
            <a:r>
              <a:rPr lang="fr-CH" sz="1400" b="0" dirty="0"/>
              <a:t>? </a:t>
            </a:r>
            <a:r>
              <a:rPr lang="fr-CH" sz="1400" b="0" dirty="0" err="1"/>
              <a:t>Results</a:t>
            </a:r>
            <a:r>
              <a:rPr lang="fr-CH" sz="1400" b="0" dirty="0"/>
              <a:t> </a:t>
            </a:r>
            <a:r>
              <a:rPr lang="fr-CH" sz="1400" b="0" dirty="0" err="1"/>
              <a:t>from</a:t>
            </a:r>
            <a:r>
              <a:rPr lang="fr-CH" sz="1400" b="0" dirty="0"/>
              <a:t> a large prospective audit in patients </a:t>
            </a:r>
            <a:r>
              <a:rPr lang="fr-CH" sz="1400" b="0" dirty="0" err="1"/>
              <a:t>with</a:t>
            </a:r>
            <a:r>
              <a:rPr lang="fr-CH" sz="1400" b="0" dirty="0"/>
              <a:t> colorectal cancer. </a:t>
            </a:r>
          </a:p>
          <a:p>
            <a:pPr marL="0" indent="0">
              <a:buNone/>
            </a:pPr>
            <a:r>
              <a:rPr lang="fr-CH" sz="1400" b="0" dirty="0" err="1"/>
              <a:t>Craven</a:t>
            </a:r>
            <a:r>
              <a:rPr lang="fr-CH" sz="1400" b="0" dirty="0"/>
              <a:t> O et al. </a:t>
            </a:r>
            <a:r>
              <a:rPr lang="fr-CH" sz="1400" b="0" dirty="0" err="1"/>
              <a:t>Eur</a:t>
            </a:r>
            <a:r>
              <a:rPr lang="fr-CH" sz="1400" b="0" dirty="0"/>
              <a:t> J Cancer Care. 2013;22(3):413-9. </a:t>
            </a:r>
          </a:p>
          <a:p>
            <a:pPr marL="0" indent="0">
              <a:buNone/>
            </a:pPr>
            <a:r>
              <a:rPr lang="fr-CH" sz="1400" b="0" dirty="0"/>
              <a:t>9Effectiveness of a home care nursing program in the </a:t>
            </a:r>
            <a:r>
              <a:rPr lang="fr-CH" sz="1400" b="0" dirty="0" err="1"/>
              <a:t>symptom</a:t>
            </a:r>
            <a:r>
              <a:rPr lang="fr-CH" sz="1400" b="0" dirty="0"/>
              <a:t> management of patients </a:t>
            </a:r>
            <a:r>
              <a:rPr lang="fr-CH" sz="1400" b="0" dirty="0" err="1"/>
              <a:t>with</a:t>
            </a:r>
            <a:r>
              <a:rPr lang="fr-CH" sz="1400" b="0" dirty="0"/>
              <a:t> colorectal and </a:t>
            </a:r>
            <a:r>
              <a:rPr lang="fr-CH" sz="1400" b="0" dirty="0" err="1"/>
              <a:t>breast</a:t>
            </a:r>
            <a:r>
              <a:rPr lang="fr-CH" sz="1400" b="0" dirty="0"/>
              <a:t> cancer </a:t>
            </a:r>
            <a:r>
              <a:rPr lang="fr-CH" sz="1400" b="0" dirty="0" err="1"/>
              <a:t>receiving</a:t>
            </a:r>
            <a:r>
              <a:rPr lang="fr-CH" sz="1400" b="0" dirty="0"/>
              <a:t> oral </a:t>
            </a:r>
            <a:r>
              <a:rPr lang="fr-CH" sz="1400" b="0" dirty="0" err="1"/>
              <a:t>chemotherapy</a:t>
            </a:r>
            <a:r>
              <a:rPr lang="fr-CH" sz="1400" b="0" dirty="0"/>
              <a:t>: a </a:t>
            </a:r>
            <a:r>
              <a:rPr lang="fr-CH" sz="1400" b="0" dirty="0" err="1"/>
              <a:t>randomized</a:t>
            </a:r>
            <a:r>
              <a:rPr lang="fr-CH" sz="1400" b="0" dirty="0"/>
              <a:t>, </a:t>
            </a:r>
            <a:r>
              <a:rPr lang="fr-CH" sz="1400" b="0" dirty="0" err="1"/>
              <a:t>controlled</a:t>
            </a:r>
            <a:r>
              <a:rPr lang="fr-CH" sz="1400" b="0" dirty="0"/>
              <a:t> trial. </a:t>
            </a:r>
          </a:p>
          <a:p>
            <a:pPr marL="0" indent="0">
              <a:buNone/>
            </a:pPr>
            <a:r>
              <a:rPr lang="fr-CH" sz="1400" b="0" dirty="0" err="1"/>
              <a:t>Molassiotis</a:t>
            </a:r>
            <a:r>
              <a:rPr lang="fr-CH" sz="1400" b="0" dirty="0"/>
              <a:t> A et al. J Clin </a:t>
            </a:r>
            <a:r>
              <a:rPr lang="fr-CH" sz="1400" b="0" dirty="0" err="1"/>
              <a:t>Oncol</a:t>
            </a:r>
            <a:r>
              <a:rPr lang="fr-CH" sz="1400" b="0" dirty="0"/>
              <a:t> 2009;27:6191-8.</a:t>
            </a:r>
          </a:p>
          <a:p>
            <a:pPr marL="0" indent="0">
              <a:buNone/>
            </a:pPr>
            <a:endParaRPr lang="fr-CH" sz="1400" dirty="0"/>
          </a:p>
        </p:txBody>
      </p:sp>
      <p:sp>
        <p:nvSpPr>
          <p:cNvPr id="3" name="Espace réservé de la date 2"/>
          <p:cNvSpPr>
            <a:spLocks noGrp="1"/>
          </p:cNvSpPr>
          <p:nvPr>
            <p:ph type="dt" sz="half" idx="11"/>
          </p:nvPr>
        </p:nvSpPr>
        <p:spPr/>
        <p:txBody>
          <a:bodyPr/>
          <a:lstStyle/>
          <a:p>
            <a:pPr>
              <a:defRPr/>
            </a:pPr>
            <a:fld id="{97E921E4-8394-654E-A001-30CB2257137E}" type="datetime1">
              <a:rPr lang="fr-CH" smtClean="0"/>
              <a:t>27.10.2023</a:t>
            </a:fld>
            <a:endParaRPr lang="fr-CH"/>
          </a:p>
        </p:txBody>
      </p:sp>
      <p:sp>
        <p:nvSpPr>
          <p:cNvPr id="7" name="Espace réservé du pied de page 6"/>
          <p:cNvSpPr>
            <a:spLocks noGrp="1"/>
          </p:cNvSpPr>
          <p:nvPr>
            <p:ph type="ftr" sz="quarter" idx="12"/>
          </p:nvPr>
        </p:nvSpPr>
        <p:spPr>
          <a:xfrm>
            <a:off x="1628777" y="6562725"/>
            <a:ext cx="4631346" cy="216000"/>
          </a:xfrm>
        </p:spPr>
        <p:txBody>
          <a:bodyPr/>
          <a:lstStyle/>
          <a:p>
            <a:pPr>
              <a:defRPr/>
            </a:pPr>
            <a:r>
              <a:rPr lang="fr-CH"/>
              <a:t>PD Dr Sandro Anchisi - Christine Coutaz – Marie-Rose Desrosiers / Hôpital du Valais</a:t>
            </a:r>
            <a:endParaRPr lang="fr-CH" dirty="0"/>
          </a:p>
        </p:txBody>
      </p:sp>
    </p:spTree>
    <p:extLst>
      <p:ext uri="{BB962C8B-B14F-4D97-AF65-F5344CB8AC3E}">
        <p14:creationId xmlns:p14="http://schemas.microsoft.com/office/powerpoint/2010/main" val="1606549273"/>
      </p:ext>
    </p:extLst>
  </p:cSld>
  <p:clrMapOvr>
    <a:masterClrMapping/>
  </p:clrMapOvr>
</p:sld>
</file>

<file path=ppt/theme/theme1.xml><?xml version="1.0" encoding="utf-8"?>
<a:theme xmlns:a="http://schemas.openxmlformats.org/drawingml/2006/main" name="Larissa-Design">
  <a:themeElements>
    <a:clrScheme name="Spital Wallis">
      <a:dk1>
        <a:sysClr val="windowText" lastClr="000000"/>
      </a:dk1>
      <a:lt1>
        <a:srgbClr val="FFFFFF"/>
      </a:lt1>
      <a:dk2>
        <a:srgbClr val="1F497D"/>
      </a:dk2>
      <a:lt2>
        <a:srgbClr val="F2F2F2"/>
      </a:lt2>
      <a:accent1>
        <a:srgbClr val="3A53A4"/>
      </a:accent1>
      <a:accent2>
        <a:srgbClr val="9262AC"/>
      </a:accent2>
      <a:accent3>
        <a:srgbClr val="A0412E"/>
      </a:accent3>
      <a:accent4>
        <a:srgbClr val="4A847D"/>
      </a:accent4>
      <a:accent5>
        <a:srgbClr val="B49318"/>
      </a:accent5>
      <a:accent6>
        <a:srgbClr val="DB6C11"/>
      </a:accent6>
      <a:hlink>
        <a:srgbClr val="D20000"/>
      </a:hlink>
      <a:folHlink>
        <a:srgbClr val="D2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marL="0" marR="0" indent="0" algn="l" defTabSz="914400" rtl="0" eaLnBrk="1" fontAlgn="auto" latinLnBrk="0" hangingPunct="1">
          <a:lnSpc>
            <a:spcPct val="100000"/>
          </a:lnSpc>
          <a:spcBef>
            <a:spcPct val="20000"/>
          </a:spcBef>
          <a:spcAft>
            <a:spcPts val="0"/>
          </a:spcAft>
          <a:buClr>
            <a:srgbClr val="C00000"/>
          </a:buClr>
          <a:buSzPct val="90000"/>
          <a:buFont typeface="Wingdings 2" pitchFamily="18" charset="2"/>
          <a:buNone/>
          <a:tabLst/>
          <a:defRPr kumimoji="0" sz="2000" b="1" i="0" u="none" strike="noStrike" kern="1200" cap="none" spc="0" normalizeH="0" baseline="0" noProof="0" dirty="0" smtClean="0">
            <a:ln>
              <a:noFill/>
            </a:ln>
            <a:solidFill>
              <a:schemeClr val="tx1">
                <a:tint val="75000"/>
              </a:schemeClr>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1255</Words>
  <Application>Microsoft Office PowerPoint</Application>
  <PresentationFormat>Grand écran</PresentationFormat>
  <Paragraphs>207</Paragraphs>
  <Slides>10</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ＭＳ Ｐゴシック</vt:lpstr>
      <vt:lpstr>Arial</vt:lpstr>
      <vt:lpstr>Calibri</vt:lpstr>
      <vt:lpstr>Wingdings 2</vt:lpstr>
      <vt:lpstr>Larissa-Design</vt:lpstr>
      <vt:lpstr>Suivi des patients sous thérapie orale  en oncologie ambulatoire   Hôpital du Valais / Sion</vt:lpstr>
      <vt:lpstr>CHVR organisation</vt:lpstr>
      <vt:lpstr>Les prémices du projet Fond’Action : 3 études chez les 70ans et plus</vt:lpstr>
      <vt:lpstr>Les prémices du projet Fond’Action : impact des trajets</vt:lpstr>
      <vt:lpstr>Les 2 grands axes du projet Fond’Action</vt:lpstr>
      <vt:lpstr>Présentation PowerPoint</vt:lpstr>
      <vt:lpstr>Parcours clinique </vt:lpstr>
      <vt:lpstr>Présentation PowerPoint</vt:lpstr>
      <vt:lpstr>Littérature</vt:lpstr>
      <vt:lpstr>Présentation PowerPoint</vt:lpstr>
    </vt:vector>
  </TitlesOfParts>
  <Company>Hôpital du Valais - Spital Wallis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Crettol Isabelle</dc:creator>
  <cp:lastModifiedBy>Anchisi Sandro</cp:lastModifiedBy>
  <cp:revision>270</cp:revision>
  <dcterms:created xsi:type="dcterms:W3CDTF">2009-04-22T15:15:27Z</dcterms:created>
  <dcterms:modified xsi:type="dcterms:W3CDTF">2023-10-27T12:16:43Z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kmod_000">
    <vt:lpwstr>e8ddd405-044b-4c11-93af-2ab501883a26</vt:lpwstr>
  </property>
  <property fmtid="{D5CDD505-2E9C-101B-9397-08002B2CF9AE}" pid="3" name="modus">
    <vt:lpwstr>produktiv</vt:lpwstr>
  </property>
  <property fmtid="{D5CDD505-2E9C-101B-9397-08002B2CF9AE}" pid="4" name="templatepath">
    <vt:lpwstr>Documents standards/Divers</vt:lpwstr>
  </property>
  <property fmtid="{D5CDD505-2E9C-101B-9397-08002B2CF9AE}" pid="5" name="dgworkflowid">
    <vt:lpwstr>8ab24248-e8c5-42ee-a2dc-2786673f158b</vt:lpwstr>
  </property>
  <property fmtid="{D5CDD505-2E9C-101B-9397-08002B2CF9AE}" pid="6" name="templateid">
    <vt:lpwstr>36470def-4933-4011-9cd3-e5f4471b5122</vt:lpwstr>
  </property>
  <property fmtid="{D5CDD505-2E9C-101B-9397-08002B2CF9AE}" pid="7" name="templateexternalid">
    <vt:lpwstr>36470def-4933-4011-9cd3-e5f4471b5122</vt:lpwstr>
  </property>
  <property fmtid="{D5CDD505-2E9C-101B-9397-08002B2CF9AE}" pid="8" name="languagekey">
    <vt:lpwstr>FR</vt:lpwstr>
  </property>
  <property fmtid="{D5CDD505-2E9C-101B-9397-08002B2CF9AE}" pid="9" name="taskpaneguid">
    <vt:lpwstr>a109131a-3397-4a1a-a56c-d9d30d1947b6</vt:lpwstr>
  </property>
  <property fmtid="{D5CDD505-2E9C-101B-9397-08002B2CF9AE}" pid="10" name="temporaryfilename">
    <vt:lpwstr>C:\Users\crettoli\AppData\Local\Temp\tmp58AC.potx</vt:lpwstr>
  </property>
  <property fmtid="{D5CDD505-2E9C-101B-9397-08002B2CF9AE}" pid="11" name="TaskPaneEnabled">
    <vt:lpwstr>True</vt:lpwstr>
  </property>
</Properties>
</file>